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00" r:id="rId2"/>
    <p:sldId id="257" r:id="rId3"/>
    <p:sldId id="259" r:id="rId4"/>
    <p:sldId id="260" r:id="rId5"/>
    <p:sldId id="261" r:id="rId6"/>
    <p:sldId id="262" r:id="rId7"/>
    <p:sldId id="276" r:id="rId8"/>
    <p:sldId id="263" r:id="rId9"/>
    <p:sldId id="280" r:id="rId10"/>
    <p:sldId id="264" r:id="rId11"/>
    <p:sldId id="265" r:id="rId12"/>
    <p:sldId id="266" r:id="rId13"/>
    <p:sldId id="288" r:id="rId14"/>
    <p:sldId id="267" r:id="rId15"/>
    <p:sldId id="270" r:id="rId16"/>
    <p:sldId id="271" r:id="rId17"/>
    <p:sldId id="256" r:id="rId18"/>
    <p:sldId id="281" r:id="rId19"/>
    <p:sldId id="258" r:id="rId20"/>
    <p:sldId id="282" r:id="rId21"/>
    <p:sldId id="299" r:id="rId22"/>
    <p:sldId id="286" r:id="rId23"/>
    <p:sldId id="296" r:id="rId24"/>
    <p:sldId id="297" r:id="rId25"/>
    <p:sldId id="298" r:id="rId26"/>
    <p:sldId id="307" r:id="rId27"/>
    <p:sldId id="308" r:id="rId28"/>
    <p:sldId id="283" r:id="rId29"/>
    <p:sldId id="284" r:id="rId30"/>
    <p:sldId id="285" r:id="rId31"/>
    <p:sldId id="301" r:id="rId32"/>
    <p:sldId id="306" r:id="rId33"/>
    <p:sldId id="294" r:id="rId34"/>
    <p:sldId id="295" r:id="rId35"/>
    <p:sldId id="287" r:id="rId36"/>
    <p:sldId id="289" r:id="rId37"/>
    <p:sldId id="277" r:id="rId38"/>
    <p:sldId id="278" r:id="rId39"/>
    <p:sldId id="290" r:id="rId40"/>
    <p:sldId id="291" r:id="rId41"/>
    <p:sldId id="292" r:id="rId42"/>
    <p:sldId id="293" r:id="rId43"/>
    <p:sldId id="302" r:id="rId44"/>
    <p:sldId id="303" r:id="rId45"/>
    <p:sldId id="304" r:id="rId46"/>
    <p:sldId id="305" r:id="rId47"/>
    <p:sldId id="27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035"/>
    <p:restoredTop sz="96250"/>
  </p:normalViewPr>
  <p:slideViewPr>
    <p:cSldViewPr snapToGrid="0" snapToObjects="1">
      <p:cViewPr varScale="1">
        <p:scale>
          <a:sx n="100" d="100"/>
          <a:sy n="100" d="100"/>
        </p:scale>
        <p:origin x="1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public.tableau.com/en-us/s/download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hyperlink" Target="https://www.tableau.com/en-in" TargetMode="Externa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public.tableau.com/en-us/s/download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en-in" TargetMode="External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E431D-2899-4366-B295-E6FEE32E690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F49C7A4-1EB4-4333-946E-1A3E673766DE}">
      <dgm:prSet/>
      <dgm:spPr/>
      <dgm:t>
        <a:bodyPr/>
        <a:lstStyle/>
        <a:p>
          <a:r>
            <a:rPr lang="en-US" dirty="0"/>
            <a:t>JavaScript is one of the most widely used programming languages where it operates on creating interactive UI that displays dynamic content.</a:t>
          </a:r>
        </a:p>
      </dgm:t>
    </dgm:pt>
    <dgm:pt modelId="{0CB496E3-FCD6-4B9F-8033-88F3CEB0946C}" type="parTrans" cxnId="{C908C985-5BD7-4A1C-B2AB-2A90B823A96E}">
      <dgm:prSet/>
      <dgm:spPr/>
      <dgm:t>
        <a:bodyPr/>
        <a:lstStyle/>
        <a:p>
          <a:endParaRPr lang="en-US"/>
        </a:p>
      </dgm:t>
    </dgm:pt>
    <dgm:pt modelId="{B9295781-8139-4A1A-A4E8-6CD8E9BD6ACD}" type="sibTrans" cxnId="{C908C985-5BD7-4A1C-B2AB-2A90B823A96E}">
      <dgm:prSet/>
      <dgm:spPr/>
      <dgm:t>
        <a:bodyPr/>
        <a:lstStyle/>
        <a:p>
          <a:endParaRPr lang="en-US"/>
        </a:p>
      </dgm:t>
    </dgm:pt>
    <dgm:pt modelId="{9C72B5E3-085E-4170-B17A-004AA91DB059}">
      <dgm:prSet/>
      <dgm:spPr/>
      <dgm:t>
        <a:bodyPr/>
        <a:lstStyle/>
        <a:p>
          <a:r>
            <a:rPr lang="en-US"/>
            <a:t>JavaScript libraries are a collection of prewritten code snippets that can be used or reused to perform common functions.</a:t>
          </a:r>
        </a:p>
      </dgm:t>
    </dgm:pt>
    <dgm:pt modelId="{87839970-6A5B-4184-85C7-B03852FBBB32}" type="parTrans" cxnId="{B0DD60D0-3660-4C67-AC87-18EA10022401}">
      <dgm:prSet/>
      <dgm:spPr/>
      <dgm:t>
        <a:bodyPr/>
        <a:lstStyle/>
        <a:p>
          <a:endParaRPr lang="en-US"/>
        </a:p>
      </dgm:t>
    </dgm:pt>
    <dgm:pt modelId="{8159C25A-08E3-4BAC-92B6-2EDC34930529}" type="sibTrans" cxnId="{B0DD60D0-3660-4C67-AC87-18EA10022401}">
      <dgm:prSet/>
      <dgm:spPr/>
      <dgm:t>
        <a:bodyPr/>
        <a:lstStyle/>
        <a:p>
          <a:endParaRPr lang="en-US"/>
        </a:p>
      </dgm:t>
    </dgm:pt>
    <dgm:pt modelId="{687AB9ED-36BF-4936-BFAD-0424F3680D26}">
      <dgm:prSet/>
      <dgm:spPr/>
      <dgm:t>
        <a:bodyPr/>
        <a:lstStyle/>
        <a:p>
          <a:r>
            <a:rPr lang="en-US"/>
            <a:t>The web component-based library allows developers to avoid pitfalls of rewriting code and dealing with complicated debugging.</a:t>
          </a:r>
        </a:p>
      </dgm:t>
    </dgm:pt>
    <dgm:pt modelId="{BD84DB36-79DE-4BCD-A0B7-BF3005B1EC4E}" type="parTrans" cxnId="{BBA3982E-F099-4513-9454-12BA082DDE3A}">
      <dgm:prSet/>
      <dgm:spPr/>
      <dgm:t>
        <a:bodyPr/>
        <a:lstStyle/>
        <a:p>
          <a:endParaRPr lang="en-US"/>
        </a:p>
      </dgm:t>
    </dgm:pt>
    <dgm:pt modelId="{2B965603-B8A2-4554-BB2E-80FA9E9F45AC}" type="sibTrans" cxnId="{BBA3982E-F099-4513-9454-12BA082DDE3A}">
      <dgm:prSet/>
      <dgm:spPr/>
      <dgm:t>
        <a:bodyPr/>
        <a:lstStyle/>
        <a:p>
          <a:endParaRPr lang="en-US"/>
        </a:p>
      </dgm:t>
    </dgm:pt>
    <dgm:pt modelId="{E1EC8AE0-1CA1-4A4E-8136-35C1BD097C8A}" type="pres">
      <dgm:prSet presAssocID="{6A6E431D-2899-4366-B295-E6FEE32E690E}" presName="vert0" presStyleCnt="0">
        <dgm:presLayoutVars>
          <dgm:dir/>
          <dgm:animOne val="branch"/>
          <dgm:animLvl val="lvl"/>
        </dgm:presLayoutVars>
      </dgm:prSet>
      <dgm:spPr/>
    </dgm:pt>
    <dgm:pt modelId="{84A401E6-BE0B-614E-A962-780C9D8C6200}" type="pres">
      <dgm:prSet presAssocID="{AF49C7A4-1EB4-4333-946E-1A3E673766DE}" presName="thickLine" presStyleLbl="alignNode1" presStyleIdx="0" presStyleCnt="3"/>
      <dgm:spPr/>
    </dgm:pt>
    <dgm:pt modelId="{7D3BFE04-E8DD-284A-9B91-E88D98093299}" type="pres">
      <dgm:prSet presAssocID="{AF49C7A4-1EB4-4333-946E-1A3E673766DE}" presName="horz1" presStyleCnt="0"/>
      <dgm:spPr/>
    </dgm:pt>
    <dgm:pt modelId="{9559E2D9-22FC-F545-ACDA-FCD793FBD783}" type="pres">
      <dgm:prSet presAssocID="{AF49C7A4-1EB4-4333-946E-1A3E673766DE}" presName="tx1" presStyleLbl="revTx" presStyleIdx="0" presStyleCnt="3"/>
      <dgm:spPr/>
    </dgm:pt>
    <dgm:pt modelId="{193A7DE3-0598-4F43-BB1E-6D90C040175E}" type="pres">
      <dgm:prSet presAssocID="{AF49C7A4-1EB4-4333-946E-1A3E673766DE}" presName="vert1" presStyleCnt="0"/>
      <dgm:spPr/>
    </dgm:pt>
    <dgm:pt modelId="{6C985F68-18EB-D947-84A6-B7C919D43BF9}" type="pres">
      <dgm:prSet presAssocID="{9C72B5E3-085E-4170-B17A-004AA91DB059}" presName="thickLine" presStyleLbl="alignNode1" presStyleIdx="1" presStyleCnt="3"/>
      <dgm:spPr/>
    </dgm:pt>
    <dgm:pt modelId="{E26AC126-0097-544D-88CA-75E2631AF535}" type="pres">
      <dgm:prSet presAssocID="{9C72B5E3-085E-4170-B17A-004AA91DB059}" presName="horz1" presStyleCnt="0"/>
      <dgm:spPr/>
    </dgm:pt>
    <dgm:pt modelId="{3F85F5EC-984F-A94F-827B-5971B272940D}" type="pres">
      <dgm:prSet presAssocID="{9C72B5E3-085E-4170-B17A-004AA91DB059}" presName="tx1" presStyleLbl="revTx" presStyleIdx="1" presStyleCnt="3"/>
      <dgm:spPr/>
    </dgm:pt>
    <dgm:pt modelId="{DF76377B-983D-8441-B2F3-8C4F9E912C68}" type="pres">
      <dgm:prSet presAssocID="{9C72B5E3-085E-4170-B17A-004AA91DB059}" presName="vert1" presStyleCnt="0"/>
      <dgm:spPr/>
    </dgm:pt>
    <dgm:pt modelId="{78175D6F-1FC4-7045-92D8-36DE7BFF9FCB}" type="pres">
      <dgm:prSet presAssocID="{687AB9ED-36BF-4936-BFAD-0424F3680D26}" presName="thickLine" presStyleLbl="alignNode1" presStyleIdx="2" presStyleCnt="3"/>
      <dgm:spPr/>
    </dgm:pt>
    <dgm:pt modelId="{96D515A8-2EFF-7B46-95BF-207D20819950}" type="pres">
      <dgm:prSet presAssocID="{687AB9ED-36BF-4936-BFAD-0424F3680D26}" presName="horz1" presStyleCnt="0"/>
      <dgm:spPr/>
    </dgm:pt>
    <dgm:pt modelId="{14978AA5-B4F1-7C46-81CD-8DC6BECDD0D4}" type="pres">
      <dgm:prSet presAssocID="{687AB9ED-36BF-4936-BFAD-0424F3680D26}" presName="tx1" presStyleLbl="revTx" presStyleIdx="2" presStyleCnt="3"/>
      <dgm:spPr/>
    </dgm:pt>
    <dgm:pt modelId="{3A46533A-1A00-B343-B265-CE40DC518794}" type="pres">
      <dgm:prSet presAssocID="{687AB9ED-36BF-4936-BFAD-0424F3680D26}" presName="vert1" presStyleCnt="0"/>
      <dgm:spPr/>
    </dgm:pt>
  </dgm:ptLst>
  <dgm:cxnLst>
    <dgm:cxn modelId="{BBA3982E-F099-4513-9454-12BA082DDE3A}" srcId="{6A6E431D-2899-4366-B295-E6FEE32E690E}" destId="{687AB9ED-36BF-4936-BFAD-0424F3680D26}" srcOrd="2" destOrd="0" parTransId="{BD84DB36-79DE-4BCD-A0B7-BF3005B1EC4E}" sibTransId="{2B965603-B8A2-4554-BB2E-80FA9E9F45AC}"/>
    <dgm:cxn modelId="{4FD3F36E-EFA9-2940-9544-62597A1237C5}" type="presOf" srcId="{6A6E431D-2899-4366-B295-E6FEE32E690E}" destId="{E1EC8AE0-1CA1-4A4E-8136-35C1BD097C8A}" srcOrd="0" destOrd="0" presId="urn:microsoft.com/office/officeart/2008/layout/LinedList"/>
    <dgm:cxn modelId="{BE19A77B-A29B-7548-9585-A4C4ED3DBEFE}" type="presOf" srcId="{AF49C7A4-1EB4-4333-946E-1A3E673766DE}" destId="{9559E2D9-22FC-F545-ACDA-FCD793FBD783}" srcOrd="0" destOrd="0" presId="urn:microsoft.com/office/officeart/2008/layout/LinedList"/>
    <dgm:cxn modelId="{C908C985-5BD7-4A1C-B2AB-2A90B823A96E}" srcId="{6A6E431D-2899-4366-B295-E6FEE32E690E}" destId="{AF49C7A4-1EB4-4333-946E-1A3E673766DE}" srcOrd="0" destOrd="0" parTransId="{0CB496E3-FCD6-4B9F-8033-88F3CEB0946C}" sibTransId="{B9295781-8139-4A1A-A4E8-6CD8E9BD6ACD}"/>
    <dgm:cxn modelId="{FF4B7EC6-8546-DE4D-99CA-8632D1FC8D41}" type="presOf" srcId="{9C72B5E3-085E-4170-B17A-004AA91DB059}" destId="{3F85F5EC-984F-A94F-827B-5971B272940D}" srcOrd="0" destOrd="0" presId="urn:microsoft.com/office/officeart/2008/layout/LinedList"/>
    <dgm:cxn modelId="{B0DD60D0-3660-4C67-AC87-18EA10022401}" srcId="{6A6E431D-2899-4366-B295-E6FEE32E690E}" destId="{9C72B5E3-085E-4170-B17A-004AA91DB059}" srcOrd="1" destOrd="0" parTransId="{87839970-6A5B-4184-85C7-B03852FBBB32}" sibTransId="{8159C25A-08E3-4BAC-92B6-2EDC34930529}"/>
    <dgm:cxn modelId="{EA8B25FF-611B-0C4E-906E-231AC3456D40}" type="presOf" srcId="{687AB9ED-36BF-4936-BFAD-0424F3680D26}" destId="{14978AA5-B4F1-7C46-81CD-8DC6BECDD0D4}" srcOrd="0" destOrd="0" presId="urn:microsoft.com/office/officeart/2008/layout/LinedList"/>
    <dgm:cxn modelId="{B4083514-0188-9E40-AA5C-B7E796970B6C}" type="presParOf" srcId="{E1EC8AE0-1CA1-4A4E-8136-35C1BD097C8A}" destId="{84A401E6-BE0B-614E-A962-780C9D8C6200}" srcOrd="0" destOrd="0" presId="urn:microsoft.com/office/officeart/2008/layout/LinedList"/>
    <dgm:cxn modelId="{613B45FB-345A-214C-B609-3BCF648562AA}" type="presParOf" srcId="{E1EC8AE0-1CA1-4A4E-8136-35C1BD097C8A}" destId="{7D3BFE04-E8DD-284A-9B91-E88D98093299}" srcOrd="1" destOrd="0" presId="urn:microsoft.com/office/officeart/2008/layout/LinedList"/>
    <dgm:cxn modelId="{61B443F8-167D-694B-BADE-3B290C37D89F}" type="presParOf" srcId="{7D3BFE04-E8DD-284A-9B91-E88D98093299}" destId="{9559E2D9-22FC-F545-ACDA-FCD793FBD783}" srcOrd="0" destOrd="0" presId="urn:microsoft.com/office/officeart/2008/layout/LinedList"/>
    <dgm:cxn modelId="{1759297B-04B8-104E-9583-99E7D4E732CA}" type="presParOf" srcId="{7D3BFE04-E8DD-284A-9B91-E88D98093299}" destId="{193A7DE3-0598-4F43-BB1E-6D90C040175E}" srcOrd="1" destOrd="0" presId="urn:microsoft.com/office/officeart/2008/layout/LinedList"/>
    <dgm:cxn modelId="{5B846009-651B-4644-9733-8766E1D624BE}" type="presParOf" srcId="{E1EC8AE0-1CA1-4A4E-8136-35C1BD097C8A}" destId="{6C985F68-18EB-D947-84A6-B7C919D43BF9}" srcOrd="2" destOrd="0" presId="urn:microsoft.com/office/officeart/2008/layout/LinedList"/>
    <dgm:cxn modelId="{C1C3F321-CCA3-E941-8673-E967FE3CF36C}" type="presParOf" srcId="{E1EC8AE0-1CA1-4A4E-8136-35C1BD097C8A}" destId="{E26AC126-0097-544D-88CA-75E2631AF535}" srcOrd="3" destOrd="0" presId="urn:microsoft.com/office/officeart/2008/layout/LinedList"/>
    <dgm:cxn modelId="{10AC0E25-5EF1-CB40-8D8E-7FB0F0EE700D}" type="presParOf" srcId="{E26AC126-0097-544D-88CA-75E2631AF535}" destId="{3F85F5EC-984F-A94F-827B-5971B272940D}" srcOrd="0" destOrd="0" presId="urn:microsoft.com/office/officeart/2008/layout/LinedList"/>
    <dgm:cxn modelId="{9BAC16DB-359A-9A42-98F8-8B60ECAF22D5}" type="presParOf" srcId="{E26AC126-0097-544D-88CA-75E2631AF535}" destId="{DF76377B-983D-8441-B2F3-8C4F9E912C68}" srcOrd="1" destOrd="0" presId="urn:microsoft.com/office/officeart/2008/layout/LinedList"/>
    <dgm:cxn modelId="{14D02F78-8B0E-2642-AFC1-65443BA3085D}" type="presParOf" srcId="{E1EC8AE0-1CA1-4A4E-8136-35C1BD097C8A}" destId="{78175D6F-1FC4-7045-92D8-36DE7BFF9FCB}" srcOrd="4" destOrd="0" presId="urn:microsoft.com/office/officeart/2008/layout/LinedList"/>
    <dgm:cxn modelId="{D237E2C5-35FC-574E-ABFE-B0F95BB9A5E6}" type="presParOf" srcId="{E1EC8AE0-1CA1-4A4E-8136-35C1BD097C8A}" destId="{96D515A8-2EFF-7B46-95BF-207D20819950}" srcOrd="5" destOrd="0" presId="urn:microsoft.com/office/officeart/2008/layout/LinedList"/>
    <dgm:cxn modelId="{878E0F15-A22C-9A49-8607-6C7B4FA87F1F}" type="presParOf" srcId="{96D515A8-2EFF-7B46-95BF-207D20819950}" destId="{14978AA5-B4F1-7C46-81CD-8DC6BECDD0D4}" srcOrd="0" destOrd="0" presId="urn:microsoft.com/office/officeart/2008/layout/LinedList"/>
    <dgm:cxn modelId="{C49A6CFB-4B19-C84F-A4D7-74CBB90596F2}" type="presParOf" srcId="{96D515A8-2EFF-7B46-95BF-207D20819950}" destId="{3A46533A-1A00-B343-B265-CE40DC5187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C898E3-1CEB-4D61-BAB5-9498836EE69D}" type="doc">
      <dgm:prSet loTypeId="urn:microsoft.com/office/officeart/2005/8/layout/hierarchy1" loCatId="hierarchy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604E589-5F18-4B45-90B6-43F519C47E0C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Click on the link to download tableau</a:t>
          </a:r>
          <a:endParaRPr lang="en-US" dirty="0"/>
        </a:p>
      </dgm:t>
    </dgm:pt>
    <dgm:pt modelId="{05490B93-79DC-458E-A003-18B335BEE0A1}" type="parTrans" cxnId="{FB643564-83D3-4780-9434-6ED0447DED29}">
      <dgm:prSet/>
      <dgm:spPr/>
      <dgm:t>
        <a:bodyPr/>
        <a:lstStyle/>
        <a:p>
          <a:endParaRPr lang="en-US"/>
        </a:p>
      </dgm:t>
    </dgm:pt>
    <dgm:pt modelId="{C060F1FA-E227-4384-9A20-8AA1192EC7F4}" type="sibTrans" cxnId="{FB643564-83D3-4780-9434-6ED0447DED29}">
      <dgm:prSet/>
      <dgm:spPr/>
      <dgm:t>
        <a:bodyPr/>
        <a:lstStyle/>
        <a:p>
          <a:endParaRPr lang="en-US"/>
        </a:p>
      </dgm:t>
    </dgm:pt>
    <dgm:pt modelId="{97A0C590-E43A-4B8A-BF76-DC59143FE7D9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https://public.tableau.com/en-us/s/download</a:t>
          </a:r>
          <a:endParaRPr lang="en-US"/>
        </a:p>
      </dgm:t>
    </dgm:pt>
    <dgm:pt modelId="{DF2D762F-837A-4563-91BA-7307F996765E}" type="parTrans" cxnId="{3BAA98A4-F6C4-4E49-8343-5617BF567E36}">
      <dgm:prSet/>
      <dgm:spPr/>
      <dgm:t>
        <a:bodyPr/>
        <a:lstStyle/>
        <a:p>
          <a:endParaRPr lang="en-US"/>
        </a:p>
      </dgm:t>
    </dgm:pt>
    <dgm:pt modelId="{9785C302-3F0B-4338-B779-CACE2828C90C}" type="sibTrans" cxnId="{3BAA98A4-F6C4-4E49-8343-5617BF567E36}">
      <dgm:prSet/>
      <dgm:spPr/>
      <dgm:t>
        <a:bodyPr/>
        <a:lstStyle/>
        <a:p>
          <a:endParaRPr lang="en-US"/>
        </a:p>
      </dgm:t>
    </dgm:pt>
    <dgm:pt modelId="{B159D7DB-2E35-624F-8FB5-233820A43827}" type="pres">
      <dgm:prSet presAssocID="{A6C898E3-1CEB-4D61-BAB5-9498836EE69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0CDBF9-DFC2-8744-A383-FD029BCD48ED}" type="pres">
      <dgm:prSet presAssocID="{F604E589-5F18-4B45-90B6-43F519C47E0C}" presName="hierRoot1" presStyleCnt="0"/>
      <dgm:spPr/>
    </dgm:pt>
    <dgm:pt modelId="{473F019D-FEE8-BD4C-B4DC-361F5D389062}" type="pres">
      <dgm:prSet presAssocID="{F604E589-5F18-4B45-90B6-43F519C47E0C}" presName="composite" presStyleCnt="0"/>
      <dgm:spPr/>
    </dgm:pt>
    <dgm:pt modelId="{7DE72F11-8A61-F047-990C-AE48F263E360}" type="pres">
      <dgm:prSet presAssocID="{F604E589-5F18-4B45-90B6-43F519C47E0C}" presName="background" presStyleLbl="node0" presStyleIdx="0" presStyleCnt="2"/>
      <dgm:spPr/>
    </dgm:pt>
    <dgm:pt modelId="{167B0A6A-7944-2B48-931F-0138D93F69BA}" type="pres">
      <dgm:prSet presAssocID="{F604E589-5F18-4B45-90B6-43F519C47E0C}" presName="text" presStyleLbl="fgAcc0" presStyleIdx="0" presStyleCnt="2">
        <dgm:presLayoutVars>
          <dgm:chPref val="3"/>
        </dgm:presLayoutVars>
      </dgm:prSet>
      <dgm:spPr/>
    </dgm:pt>
    <dgm:pt modelId="{70C4D306-F8E0-7C4A-845C-1C57393D0747}" type="pres">
      <dgm:prSet presAssocID="{F604E589-5F18-4B45-90B6-43F519C47E0C}" presName="hierChild2" presStyleCnt="0"/>
      <dgm:spPr/>
    </dgm:pt>
    <dgm:pt modelId="{887922BF-82C0-0840-A551-E25E9B5B889C}" type="pres">
      <dgm:prSet presAssocID="{97A0C590-E43A-4B8A-BF76-DC59143FE7D9}" presName="hierRoot1" presStyleCnt="0"/>
      <dgm:spPr/>
    </dgm:pt>
    <dgm:pt modelId="{825136BF-AE8E-A64E-8C67-3B9074B4E0A0}" type="pres">
      <dgm:prSet presAssocID="{97A0C590-E43A-4B8A-BF76-DC59143FE7D9}" presName="composite" presStyleCnt="0"/>
      <dgm:spPr/>
    </dgm:pt>
    <dgm:pt modelId="{43B1392F-5D45-3246-9819-53A9DF8E340A}" type="pres">
      <dgm:prSet presAssocID="{97A0C590-E43A-4B8A-BF76-DC59143FE7D9}" presName="background" presStyleLbl="node0" presStyleIdx="1" presStyleCnt="2"/>
      <dgm:spPr/>
    </dgm:pt>
    <dgm:pt modelId="{E998568C-F6A2-964E-89BC-A7F1A20A7322}" type="pres">
      <dgm:prSet presAssocID="{97A0C590-E43A-4B8A-BF76-DC59143FE7D9}" presName="text" presStyleLbl="fgAcc0" presStyleIdx="1" presStyleCnt="2">
        <dgm:presLayoutVars>
          <dgm:chPref val="3"/>
        </dgm:presLayoutVars>
      </dgm:prSet>
      <dgm:spPr/>
    </dgm:pt>
    <dgm:pt modelId="{0FDB14B6-3B26-8E4C-9F73-9B1D4E2F1659}" type="pres">
      <dgm:prSet presAssocID="{97A0C590-E43A-4B8A-BF76-DC59143FE7D9}" presName="hierChild2" presStyleCnt="0"/>
      <dgm:spPr/>
    </dgm:pt>
  </dgm:ptLst>
  <dgm:cxnLst>
    <dgm:cxn modelId="{C2DAB72C-CBCC-C54B-9E83-D2FFB1FF9ADC}" type="presOf" srcId="{97A0C590-E43A-4B8A-BF76-DC59143FE7D9}" destId="{E998568C-F6A2-964E-89BC-A7F1A20A7322}" srcOrd="0" destOrd="0" presId="urn:microsoft.com/office/officeart/2005/8/layout/hierarchy1"/>
    <dgm:cxn modelId="{21A8C748-D39A-DD44-ACC2-9DFEDE7FB2B0}" type="presOf" srcId="{F604E589-5F18-4B45-90B6-43F519C47E0C}" destId="{167B0A6A-7944-2B48-931F-0138D93F69BA}" srcOrd="0" destOrd="0" presId="urn:microsoft.com/office/officeart/2005/8/layout/hierarchy1"/>
    <dgm:cxn modelId="{FB643564-83D3-4780-9434-6ED0447DED29}" srcId="{A6C898E3-1CEB-4D61-BAB5-9498836EE69D}" destId="{F604E589-5F18-4B45-90B6-43F519C47E0C}" srcOrd="0" destOrd="0" parTransId="{05490B93-79DC-458E-A003-18B335BEE0A1}" sibTransId="{C060F1FA-E227-4384-9A20-8AA1192EC7F4}"/>
    <dgm:cxn modelId="{064B1F8C-DF1D-2747-9FA3-21E47FAB0C63}" type="presOf" srcId="{A6C898E3-1CEB-4D61-BAB5-9498836EE69D}" destId="{B159D7DB-2E35-624F-8FB5-233820A43827}" srcOrd="0" destOrd="0" presId="urn:microsoft.com/office/officeart/2005/8/layout/hierarchy1"/>
    <dgm:cxn modelId="{3BAA98A4-F6C4-4E49-8343-5617BF567E36}" srcId="{A6C898E3-1CEB-4D61-BAB5-9498836EE69D}" destId="{97A0C590-E43A-4B8A-BF76-DC59143FE7D9}" srcOrd="1" destOrd="0" parTransId="{DF2D762F-837A-4563-91BA-7307F996765E}" sibTransId="{9785C302-3F0B-4338-B779-CACE2828C90C}"/>
    <dgm:cxn modelId="{671042B9-ADDB-5D47-9B51-1A88D74F8EED}" type="presParOf" srcId="{B159D7DB-2E35-624F-8FB5-233820A43827}" destId="{D20CDBF9-DFC2-8744-A383-FD029BCD48ED}" srcOrd="0" destOrd="0" presId="urn:microsoft.com/office/officeart/2005/8/layout/hierarchy1"/>
    <dgm:cxn modelId="{A7EEF78C-BFFE-B44F-BA48-57AAFC1CC436}" type="presParOf" srcId="{D20CDBF9-DFC2-8744-A383-FD029BCD48ED}" destId="{473F019D-FEE8-BD4C-B4DC-361F5D389062}" srcOrd="0" destOrd="0" presId="urn:microsoft.com/office/officeart/2005/8/layout/hierarchy1"/>
    <dgm:cxn modelId="{762E52DB-9F0C-3B48-B4C8-ED633515B7C0}" type="presParOf" srcId="{473F019D-FEE8-BD4C-B4DC-361F5D389062}" destId="{7DE72F11-8A61-F047-990C-AE48F263E360}" srcOrd="0" destOrd="0" presId="urn:microsoft.com/office/officeart/2005/8/layout/hierarchy1"/>
    <dgm:cxn modelId="{DC7ED7E8-1C6A-2D43-8BB0-3B5421CF5A60}" type="presParOf" srcId="{473F019D-FEE8-BD4C-B4DC-361F5D389062}" destId="{167B0A6A-7944-2B48-931F-0138D93F69BA}" srcOrd="1" destOrd="0" presId="urn:microsoft.com/office/officeart/2005/8/layout/hierarchy1"/>
    <dgm:cxn modelId="{BF31ADB4-2BB1-354A-8F47-748DED1CA669}" type="presParOf" srcId="{D20CDBF9-DFC2-8744-A383-FD029BCD48ED}" destId="{70C4D306-F8E0-7C4A-845C-1C57393D0747}" srcOrd="1" destOrd="0" presId="urn:microsoft.com/office/officeart/2005/8/layout/hierarchy1"/>
    <dgm:cxn modelId="{1EE49784-3279-6240-AD14-3FB23A0CE8DA}" type="presParOf" srcId="{B159D7DB-2E35-624F-8FB5-233820A43827}" destId="{887922BF-82C0-0840-A551-E25E9B5B889C}" srcOrd="1" destOrd="0" presId="urn:microsoft.com/office/officeart/2005/8/layout/hierarchy1"/>
    <dgm:cxn modelId="{30EBBD1B-947B-0944-8D3A-77F53BF640EE}" type="presParOf" srcId="{887922BF-82C0-0840-A551-E25E9B5B889C}" destId="{825136BF-AE8E-A64E-8C67-3B9074B4E0A0}" srcOrd="0" destOrd="0" presId="urn:microsoft.com/office/officeart/2005/8/layout/hierarchy1"/>
    <dgm:cxn modelId="{D9282472-28ED-7041-85B5-ED6F633A8680}" type="presParOf" srcId="{825136BF-AE8E-A64E-8C67-3B9074B4E0A0}" destId="{43B1392F-5D45-3246-9819-53A9DF8E340A}" srcOrd="0" destOrd="0" presId="urn:microsoft.com/office/officeart/2005/8/layout/hierarchy1"/>
    <dgm:cxn modelId="{F9E412A4-254C-EA46-BF5A-B656973078D2}" type="presParOf" srcId="{825136BF-AE8E-A64E-8C67-3B9074B4E0A0}" destId="{E998568C-F6A2-964E-89BC-A7F1A20A7322}" srcOrd="1" destOrd="0" presId="urn:microsoft.com/office/officeart/2005/8/layout/hierarchy1"/>
    <dgm:cxn modelId="{55C73448-D453-5C44-990C-99DFEC434BEA}" type="presParOf" srcId="{887922BF-82C0-0840-A551-E25E9B5B889C}" destId="{0FDB14B6-3B26-8E4C-9F73-9B1D4E2F16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A268C1-AC75-4176-89C3-1E25A5F1BE7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CF3C918A-3B2D-46A6-BDC2-619E6791EA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Tableau</a:t>
          </a:r>
          <a:r>
            <a:rPr lang="en-US"/>
            <a:t> is the most robust, secure, and flexible end-to-end analytics platform for your data, and it is the fastest-growing data visualization tool used in the Business Intelligence Industry</a:t>
          </a:r>
        </a:p>
      </dgm:t>
    </dgm:pt>
    <dgm:pt modelId="{7A146381-0926-4217-A3F8-F680C40FA583}" type="parTrans" cxnId="{F87E25F4-6E12-4A4B-8623-8FF092703EF3}">
      <dgm:prSet/>
      <dgm:spPr/>
      <dgm:t>
        <a:bodyPr/>
        <a:lstStyle/>
        <a:p>
          <a:endParaRPr lang="en-US"/>
        </a:p>
      </dgm:t>
    </dgm:pt>
    <dgm:pt modelId="{C0403631-BDFB-4C08-84BA-71BB07FBD084}" type="sibTrans" cxnId="{F87E25F4-6E12-4A4B-8623-8FF092703E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76FF95-2616-49A2-9AE6-A5F655EC3C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analysis process is very fast with Tableau, and the visualizations created are in the form of dashboards and worksheets. </a:t>
          </a:r>
        </a:p>
      </dgm:t>
    </dgm:pt>
    <dgm:pt modelId="{1F877387-B4E8-47A4-B5AA-F070A22C0D86}" type="parTrans" cxnId="{A230758D-1665-49F5-BEAD-5C1D3FB6A2C3}">
      <dgm:prSet/>
      <dgm:spPr/>
      <dgm:t>
        <a:bodyPr/>
        <a:lstStyle/>
        <a:p>
          <a:endParaRPr lang="en-US"/>
        </a:p>
      </dgm:t>
    </dgm:pt>
    <dgm:pt modelId="{44DC603B-5E5B-4662-96E5-E4FD9CBB62F6}" type="sibTrans" cxnId="{A230758D-1665-49F5-BEAD-5C1D3FB6A2C3}">
      <dgm:prSet/>
      <dgm:spPr/>
      <dgm:t>
        <a:bodyPr/>
        <a:lstStyle/>
        <a:p>
          <a:endParaRPr lang="en-US"/>
        </a:p>
      </dgm:t>
    </dgm:pt>
    <dgm:pt modelId="{E7AF2B7E-EE74-4CBA-9DED-D05624E8CB64}" type="pres">
      <dgm:prSet presAssocID="{CAA268C1-AC75-4176-89C3-1E25A5F1BE75}" presName="root" presStyleCnt="0">
        <dgm:presLayoutVars>
          <dgm:dir/>
          <dgm:resizeHandles val="exact"/>
        </dgm:presLayoutVars>
      </dgm:prSet>
      <dgm:spPr/>
    </dgm:pt>
    <dgm:pt modelId="{9F5E5674-74E7-4A43-8F0B-14395E48FBE9}" type="pres">
      <dgm:prSet presAssocID="{CAA268C1-AC75-4176-89C3-1E25A5F1BE75}" presName="container" presStyleCnt="0">
        <dgm:presLayoutVars>
          <dgm:dir/>
          <dgm:resizeHandles val="exact"/>
        </dgm:presLayoutVars>
      </dgm:prSet>
      <dgm:spPr/>
    </dgm:pt>
    <dgm:pt modelId="{F86EDA41-A015-4267-8C6F-B806D6E7FA13}" type="pres">
      <dgm:prSet presAssocID="{CF3C918A-3B2D-46A6-BDC2-619E6791EAAE}" presName="compNode" presStyleCnt="0"/>
      <dgm:spPr/>
    </dgm:pt>
    <dgm:pt modelId="{7853CCF4-F3F2-4B6B-83F5-8D7CF4F26403}" type="pres">
      <dgm:prSet presAssocID="{CF3C918A-3B2D-46A6-BDC2-619E6791EAAE}" presName="iconBgRect" presStyleLbl="bgShp" presStyleIdx="0" presStyleCnt="2"/>
      <dgm:spPr/>
    </dgm:pt>
    <dgm:pt modelId="{3783F441-80E7-48AD-BB37-56DEBF9BEEA1}" type="pres">
      <dgm:prSet presAssocID="{CF3C918A-3B2D-46A6-BDC2-619E6791EAAE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7F88A25-0532-482A-BBF6-62FAED4640B7}" type="pres">
      <dgm:prSet presAssocID="{CF3C918A-3B2D-46A6-BDC2-619E6791EAAE}" presName="spaceRect" presStyleCnt="0"/>
      <dgm:spPr/>
    </dgm:pt>
    <dgm:pt modelId="{0DC5345C-1607-4034-89FB-668370B5F22C}" type="pres">
      <dgm:prSet presAssocID="{CF3C918A-3B2D-46A6-BDC2-619E6791EAAE}" presName="textRect" presStyleLbl="revTx" presStyleIdx="0" presStyleCnt="2">
        <dgm:presLayoutVars>
          <dgm:chMax val="1"/>
          <dgm:chPref val="1"/>
        </dgm:presLayoutVars>
      </dgm:prSet>
      <dgm:spPr/>
    </dgm:pt>
    <dgm:pt modelId="{7EC81FBA-F5B6-4D19-B968-FF4626DBF073}" type="pres">
      <dgm:prSet presAssocID="{C0403631-BDFB-4C08-84BA-71BB07FBD084}" presName="sibTrans" presStyleLbl="sibTrans2D1" presStyleIdx="0" presStyleCnt="0"/>
      <dgm:spPr/>
    </dgm:pt>
    <dgm:pt modelId="{218962E8-BE6A-4376-9966-FBEB0FDCEB6F}" type="pres">
      <dgm:prSet presAssocID="{2F76FF95-2616-49A2-9AE6-A5F655EC3C8F}" presName="compNode" presStyleCnt="0"/>
      <dgm:spPr/>
    </dgm:pt>
    <dgm:pt modelId="{9ED00E47-700C-46FF-8C20-AA79109EA7EA}" type="pres">
      <dgm:prSet presAssocID="{2F76FF95-2616-49A2-9AE6-A5F655EC3C8F}" presName="iconBgRect" presStyleLbl="bgShp" presStyleIdx="1" presStyleCnt="2"/>
      <dgm:spPr/>
    </dgm:pt>
    <dgm:pt modelId="{19000E4B-A905-488F-B046-F5C63D6A0FC8}" type="pres">
      <dgm:prSet presAssocID="{2F76FF95-2616-49A2-9AE6-A5F655EC3C8F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3C7FBBD-F0FF-4346-A309-9FC29B561FA1}" type="pres">
      <dgm:prSet presAssocID="{2F76FF95-2616-49A2-9AE6-A5F655EC3C8F}" presName="spaceRect" presStyleCnt="0"/>
      <dgm:spPr/>
    </dgm:pt>
    <dgm:pt modelId="{004B11BA-2D71-4B3C-88D0-373613CE9AB6}" type="pres">
      <dgm:prSet presAssocID="{2F76FF95-2616-49A2-9AE6-A5F655EC3C8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230758D-1665-49F5-BEAD-5C1D3FB6A2C3}" srcId="{CAA268C1-AC75-4176-89C3-1E25A5F1BE75}" destId="{2F76FF95-2616-49A2-9AE6-A5F655EC3C8F}" srcOrd="1" destOrd="0" parTransId="{1F877387-B4E8-47A4-B5AA-F070A22C0D86}" sibTransId="{44DC603B-5E5B-4662-96E5-E4FD9CBB62F6}"/>
    <dgm:cxn modelId="{775D72A7-E9EC-294E-8C82-4BE9B1976860}" type="presOf" srcId="{CF3C918A-3B2D-46A6-BDC2-619E6791EAAE}" destId="{0DC5345C-1607-4034-89FB-668370B5F22C}" srcOrd="0" destOrd="0" presId="urn:microsoft.com/office/officeart/2018/2/layout/IconCircleList"/>
    <dgm:cxn modelId="{0D55CEAF-B187-2B43-A380-FD57A25B637A}" type="presOf" srcId="{C0403631-BDFB-4C08-84BA-71BB07FBD084}" destId="{7EC81FBA-F5B6-4D19-B968-FF4626DBF073}" srcOrd="0" destOrd="0" presId="urn:microsoft.com/office/officeart/2018/2/layout/IconCircleList"/>
    <dgm:cxn modelId="{D86C3ACA-A91D-A946-9D56-7D33B384FEDF}" type="presOf" srcId="{CAA268C1-AC75-4176-89C3-1E25A5F1BE75}" destId="{E7AF2B7E-EE74-4CBA-9DED-D05624E8CB64}" srcOrd="0" destOrd="0" presId="urn:microsoft.com/office/officeart/2018/2/layout/IconCircleList"/>
    <dgm:cxn modelId="{F87E25F4-6E12-4A4B-8623-8FF092703EF3}" srcId="{CAA268C1-AC75-4176-89C3-1E25A5F1BE75}" destId="{CF3C918A-3B2D-46A6-BDC2-619E6791EAAE}" srcOrd="0" destOrd="0" parTransId="{7A146381-0926-4217-A3F8-F680C40FA583}" sibTransId="{C0403631-BDFB-4C08-84BA-71BB07FBD084}"/>
    <dgm:cxn modelId="{1D5FDDFE-AF2B-A546-8A5F-57ADDBA813EC}" type="presOf" srcId="{2F76FF95-2616-49A2-9AE6-A5F655EC3C8F}" destId="{004B11BA-2D71-4B3C-88D0-373613CE9AB6}" srcOrd="0" destOrd="0" presId="urn:microsoft.com/office/officeart/2018/2/layout/IconCircleList"/>
    <dgm:cxn modelId="{B6189EEB-2A1F-7D48-92B2-95C3965DDAAB}" type="presParOf" srcId="{E7AF2B7E-EE74-4CBA-9DED-D05624E8CB64}" destId="{9F5E5674-74E7-4A43-8F0B-14395E48FBE9}" srcOrd="0" destOrd="0" presId="urn:microsoft.com/office/officeart/2018/2/layout/IconCircleList"/>
    <dgm:cxn modelId="{1150F619-2A25-4C43-B3E2-BCE29D50D4D8}" type="presParOf" srcId="{9F5E5674-74E7-4A43-8F0B-14395E48FBE9}" destId="{F86EDA41-A015-4267-8C6F-B806D6E7FA13}" srcOrd="0" destOrd="0" presId="urn:microsoft.com/office/officeart/2018/2/layout/IconCircleList"/>
    <dgm:cxn modelId="{47AAD10C-3BA8-CC48-B403-1AF91F2B9EC4}" type="presParOf" srcId="{F86EDA41-A015-4267-8C6F-B806D6E7FA13}" destId="{7853CCF4-F3F2-4B6B-83F5-8D7CF4F26403}" srcOrd="0" destOrd="0" presId="urn:microsoft.com/office/officeart/2018/2/layout/IconCircleList"/>
    <dgm:cxn modelId="{05371480-5265-B640-96DF-0CE32CF7CD9C}" type="presParOf" srcId="{F86EDA41-A015-4267-8C6F-B806D6E7FA13}" destId="{3783F441-80E7-48AD-BB37-56DEBF9BEEA1}" srcOrd="1" destOrd="0" presId="urn:microsoft.com/office/officeart/2018/2/layout/IconCircleList"/>
    <dgm:cxn modelId="{8BF7BF33-4DC8-C344-8BAB-257B9062DF00}" type="presParOf" srcId="{F86EDA41-A015-4267-8C6F-B806D6E7FA13}" destId="{07F88A25-0532-482A-BBF6-62FAED4640B7}" srcOrd="2" destOrd="0" presId="urn:microsoft.com/office/officeart/2018/2/layout/IconCircleList"/>
    <dgm:cxn modelId="{E072E80F-72E7-1046-AFF6-1D0E08F251F5}" type="presParOf" srcId="{F86EDA41-A015-4267-8C6F-B806D6E7FA13}" destId="{0DC5345C-1607-4034-89FB-668370B5F22C}" srcOrd="3" destOrd="0" presId="urn:microsoft.com/office/officeart/2018/2/layout/IconCircleList"/>
    <dgm:cxn modelId="{2AFE4C2F-C190-F84B-AF8F-A0710419326C}" type="presParOf" srcId="{9F5E5674-74E7-4A43-8F0B-14395E48FBE9}" destId="{7EC81FBA-F5B6-4D19-B968-FF4626DBF073}" srcOrd="1" destOrd="0" presId="urn:microsoft.com/office/officeart/2018/2/layout/IconCircleList"/>
    <dgm:cxn modelId="{1F67AFE9-B09A-7F48-9025-B86FA3B59E17}" type="presParOf" srcId="{9F5E5674-74E7-4A43-8F0B-14395E48FBE9}" destId="{218962E8-BE6A-4376-9966-FBEB0FDCEB6F}" srcOrd="2" destOrd="0" presId="urn:microsoft.com/office/officeart/2018/2/layout/IconCircleList"/>
    <dgm:cxn modelId="{06058FAB-4111-934B-BFCA-282651926C9C}" type="presParOf" srcId="{218962E8-BE6A-4376-9966-FBEB0FDCEB6F}" destId="{9ED00E47-700C-46FF-8C20-AA79109EA7EA}" srcOrd="0" destOrd="0" presId="urn:microsoft.com/office/officeart/2018/2/layout/IconCircleList"/>
    <dgm:cxn modelId="{1127D685-8936-1A42-BFB1-51DB91E5E864}" type="presParOf" srcId="{218962E8-BE6A-4376-9966-FBEB0FDCEB6F}" destId="{19000E4B-A905-488F-B046-F5C63D6A0FC8}" srcOrd="1" destOrd="0" presId="urn:microsoft.com/office/officeart/2018/2/layout/IconCircleList"/>
    <dgm:cxn modelId="{F8514C3D-D4F4-D748-B4FF-54DEAA184A98}" type="presParOf" srcId="{218962E8-BE6A-4376-9966-FBEB0FDCEB6F}" destId="{93C7FBBD-F0FF-4346-A309-9FC29B561FA1}" srcOrd="2" destOrd="0" presId="urn:microsoft.com/office/officeart/2018/2/layout/IconCircleList"/>
    <dgm:cxn modelId="{9D8CC02C-E0F1-0548-9D7A-BB8BE76DE525}" type="presParOf" srcId="{218962E8-BE6A-4376-9966-FBEB0FDCEB6F}" destId="{004B11BA-2D71-4B3C-88D0-373613CE9AB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401E6-BE0B-614E-A962-780C9D8C6200}">
      <dsp:nvSpPr>
        <dsp:cNvPr id="0" name=""/>
        <dsp:cNvSpPr/>
      </dsp:nvSpPr>
      <dsp:spPr>
        <a:xfrm>
          <a:off x="0" y="2224"/>
          <a:ext cx="113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9E2D9-22FC-F545-ACDA-FCD793FBD783}">
      <dsp:nvSpPr>
        <dsp:cNvPr id="0" name=""/>
        <dsp:cNvSpPr/>
      </dsp:nvSpPr>
      <dsp:spPr>
        <a:xfrm>
          <a:off x="0" y="2224"/>
          <a:ext cx="11360800" cy="151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JavaScript is one of the most widely used programming languages where it operates on creating interactive UI that displays dynamic content.</a:t>
          </a:r>
        </a:p>
      </dsp:txBody>
      <dsp:txXfrm>
        <a:off x="0" y="2224"/>
        <a:ext cx="11360800" cy="1516917"/>
      </dsp:txXfrm>
    </dsp:sp>
    <dsp:sp modelId="{6C985F68-18EB-D947-84A6-B7C919D43BF9}">
      <dsp:nvSpPr>
        <dsp:cNvPr id="0" name=""/>
        <dsp:cNvSpPr/>
      </dsp:nvSpPr>
      <dsp:spPr>
        <a:xfrm>
          <a:off x="0" y="1519141"/>
          <a:ext cx="113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5F5EC-984F-A94F-827B-5971B272940D}">
      <dsp:nvSpPr>
        <dsp:cNvPr id="0" name=""/>
        <dsp:cNvSpPr/>
      </dsp:nvSpPr>
      <dsp:spPr>
        <a:xfrm>
          <a:off x="0" y="1519141"/>
          <a:ext cx="11360800" cy="151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JavaScript libraries are a collection of prewritten code snippets that can be used or reused to perform common functions.</a:t>
          </a:r>
        </a:p>
      </dsp:txBody>
      <dsp:txXfrm>
        <a:off x="0" y="1519141"/>
        <a:ext cx="11360800" cy="1516917"/>
      </dsp:txXfrm>
    </dsp:sp>
    <dsp:sp modelId="{78175D6F-1FC4-7045-92D8-36DE7BFF9FCB}">
      <dsp:nvSpPr>
        <dsp:cNvPr id="0" name=""/>
        <dsp:cNvSpPr/>
      </dsp:nvSpPr>
      <dsp:spPr>
        <a:xfrm>
          <a:off x="0" y="3036058"/>
          <a:ext cx="1136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78AA5-B4F1-7C46-81CD-8DC6BECDD0D4}">
      <dsp:nvSpPr>
        <dsp:cNvPr id="0" name=""/>
        <dsp:cNvSpPr/>
      </dsp:nvSpPr>
      <dsp:spPr>
        <a:xfrm>
          <a:off x="0" y="3036058"/>
          <a:ext cx="11360800" cy="151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web component-based library allows developers to avoid pitfalls of rewriting code and dealing with complicated debugging.</a:t>
          </a:r>
        </a:p>
      </dsp:txBody>
      <dsp:txXfrm>
        <a:off x="0" y="3036058"/>
        <a:ext cx="11360800" cy="15169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72F11-8A61-F047-990C-AE48F263E360}">
      <dsp:nvSpPr>
        <dsp:cNvPr id="0" name=""/>
        <dsp:cNvSpPr/>
      </dsp:nvSpPr>
      <dsp:spPr>
        <a:xfrm>
          <a:off x="1283" y="306119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7B0A6A-7944-2B48-931F-0138D93F69BA}">
      <dsp:nvSpPr>
        <dsp:cNvPr id="0" name=""/>
        <dsp:cNvSpPr/>
      </dsp:nvSpPr>
      <dsp:spPr>
        <a:xfrm>
          <a:off x="501904" y="781709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hlinkClick xmlns:r="http://schemas.openxmlformats.org/officeDocument/2006/relationships" r:id="rId1"/>
            </a:rPr>
            <a:t>Click on the link to download tableau</a:t>
          </a:r>
          <a:endParaRPr lang="en-US" sz="2500" kern="1200" dirty="0"/>
        </a:p>
      </dsp:txBody>
      <dsp:txXfrm>
        <a:off x="585701" y="865506"/>
        <a:ext cx="4337991" cy="2693452"/>
      </dsp:txXfrm>
    </dsp:sp>
    <dsp:sp modelId="{43B1392F-5D45-3246-9819-53A9DF8E340A}">
      <dsp:nvSpPr>
        <dsp:cNvPr id="0" name=""/>
        <dsp:cNvSpPr/>
      </dsp:nvSpPr>
      <dsp:spPr>
        <a:xfrm>
          <a:off x="5508110" y="306119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8568C-F6A2-964E-89BC-A7F1A20A7322}">
      <dsp:nvSpPr>
        <dsp:cNvPr id="0" name=""/>
        <dsp:cNvSpPr/>
      </dsp:nvSpPr>
      <dsp:spPr>
        <a:xfrm>
          <a:off x="6008730" y="781709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1"/>
            </a:rPr>
            <a:t>https://public.tableau.com/en-us/s/download</a:t>
          </a:r>
          <a:endParaRPr lang="en-US" sz="2500" kern="1200"/>
        </a:p>
      </dsp:txBody>
      <dsp:txXfrm>
        <a:off x="6092527" y="865506"/>
        <a:ext cx="4337991" cy="2693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3CCF4-F3F2-4B6B-83F5-8D7CF4F26403}">
      <dsp:nvSpPr>
        <dsp:cNvPr id="0" name=""/>
        <dsp:cNvSpPr/>
      </dsp:nvSpPr>
      <dsp:spPr>
        <a:xfrm>
          <a:off x="37376" y="1459903"/>
          <a:ext cx="628065" cy="6280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3F441-80E7-48AD-BB37-56DEBF9BEEA1}">
      <dsp:nvSpPr>
        <dsp:cNvPr id="0" name=""/>
        <dsp:cNvSpPr/>
      </dsp:nvSpPr>
      <dsp:spPr>
        <a:xfrm>
          <a:off x="169269" y="1591797"/>
          <a:ext cx="364277" cy="3642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5345C-1607-4034-89FB-668370B5F22C}">
      <dsp:nvSpPr>
        <dsp:cNvPr id="0" name=""/>
        <dsp:cNvSpPr/>
      </dsp:nvSpPr>
      <dsp:spPr>
        <a:xfrm>
          <a:off x="800026" y="1459903"/>
          <a:ext cx="1480439" cy="628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3"/>
            </a:rPr>
            <a:t>Tableau</a:t>
          </a:r>
          <a:r>
            <a:rPr lang="en-US" sz="1100" kern="1200"/>
            <a:t> is the most robust, secure, and flexible end-to-end analytics platform for your data, and it is the fastest-growing data visualization tool used in the Business Intelligence Industry</a:t>
          </a:r>
        </a:p>
      </dsp:txBody>
      <dsp:txXfrm>
        <a:off x="800026" y="1459903"/>
        <a:ext cx="1480439" cy="628065"/>
      </dsp:txXfrm>
    </dsp:sp>
    <dsp:sp modelId="{9ED00E47-700C-46FF-8C20-AA79109EA7EA}">
      <dsp:nvSpPr>
        <dsp:cNvPr id="0" name=""/>
        <dsp:cNvSpPr/>
      </dsp:nvSpPr>
      <dsp:spPr>
        <a:xfrm>
          <a:off x="2538421" y="1459903"/>
          <a:ext cx="628065" cy="6280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000E4B-A905-488F-B046-F5C63D6A0FC8}">
      <dsp:nvSpPr>
        <dsp:cNvPr id="0" name=""/>
        <dsp:cNvSpPr/>
      </dsp:nvSpPr>
      <dsp:spPr>
        <a:xfrm>
          <a:off x="2670315" y="1591797"/>
          <a:ext cx="364277" cy="36427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B11BA-2D71-4B3C-88D0-373613CE9AB6}">
      <dsp:nvSpPr>
        <dsp:cNvPr id="0" name=""/>
        <dsp:cNvSpPr/>
      </dsp:nvSpPr>
      <dsp:spPr>
        <a:xfrm>
          <a:off x="3301072" y="1459903"/>
          <a:ext cx="1480439" cy="628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analysis process is very fast with Tableau, and the visualizations created are in the form of dashboards and worksheets. </a:t>
          </a:r>
        </a:p>
      </dsp:txBody>
      <dsp:txXfrm>
        <a:off x="3301072" y="1459903"/>
        <a:ext cx="1480439" cy="628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83D6C-E7B0-3845-8CC0-22655572032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A407E-07DB-DC45-9B7B-8632D4D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2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62c883f5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62c883f5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8b600c1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8b600c1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62c883f5_3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62c883f5_3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07a8f569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07a8f569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07a8f569c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07a8f569c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fc34f81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fc34f81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fc34f814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fc34f814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c4b0f3f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c4b0f3f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fc34f814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fc34f814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fc34f814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fc34f814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62c883f5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62c883f5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fc34f814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fc34f814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fc34f814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fc34f814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fc34f814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fc34f814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fc34f81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fc34f81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04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62c883f5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62c883f5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62c883f5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62c883f5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62c883f5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62c883f5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62c883f5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62c883f5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691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62c883f5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62c883f5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62c883f5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62c883f5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62c883f5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62c883f5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305DF-C0D4-7A46-8C80-5BD3D374B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CECB7-E93F-5E45-BBD0-50C1C734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7D9BE-9E60-E24A-BB1C-F9801D14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35CBC-884B-2D47-8979-C8D7B1D68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6E21B-8794-BF4E-88C8-9E299D78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27EF-25FC-2F43-8BE4-EC457AB0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3E715-3621-864B-AAE0-CCB7838C4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B99DC-4BBF-784D-B1DF-54BDFE04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929D-06E3-C44F-ACBB-E4B7BC28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0A1B4-6DCD-2747-B727-AD2FCE12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0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CAD16-E9D7-4A46-8DDA-275E5266D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07BB4-7985-0447-BAB6-F625E49CC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ECABF-0CD8-3647-8699-8AE21612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D3BF9-BA1B-1543-977E-E6BEF66F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5C83D-3FF1-5F40-AF0A-870208F7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13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506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2839-26D4-A144-9601-B51EF003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461CF-FE29-A34F-8E07-4ACBB411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89236-9B8E-C446-9B2C-E328A7C7B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6D5D5-AEF5-AB44-AE23-D97EF56A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E5FAD-63D9-CC47-B241-399C951C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0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5E88-17F1-084C-A2F8-C054FFF2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5E436-32A3-C949-8ECF-751D5894A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42156-874C-D64A-9382-1A1786489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278B5-D8F1-BC43-9367-FEB1A408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93DA5-681F-FC4D-90B7-ECFF3667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8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86824-0E24-FA41-AD62-B93F2FBA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E8496-9869-B549-B56D-94DA07267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19E60-46AB-7D46-B524-CC2BDD33D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E80B3-8635-684B-A612-A2E1A10BA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4C99E-450C-CD48-B9A3-0472550C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16C75-D7BA-9E45-AE2D-CB091F51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1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5520-03E1-2A4C-B8A9-F4D47AE9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E21AE-F63C-F243-97B8-34702E420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8B55C-779E-BC4B-9AB4-F204975C4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373E5-5DF9-BD4D-B144-608977098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FA8F3-6AF4-BD44-9B40-6D194B5CD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202E45-F717-994C-9F75-1362F8BB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8AF08-0312-F94A-93B8-F52395D4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01914-6AD6-4846-B555-E8342AC0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0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96C5-DF08-D648-BD48-3021F5BA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4E5ADF-3BEF-7A4F-996D-EF9C5630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08A73-E646-FA4F-A2C3-EA2D78A7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FDC0D-6765-4E4C-9602-3C9491B9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82699-5BE7-3D44-8678-F2CAB042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6398B-320A-7147-87F3-DC0385C19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5597D-E0F0-9E49-87AD-B02281E2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1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91E9-9743-804B-A5CF-C0A5526C3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3872C-15F4-9E41-8B2C-7195A7EA1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87D5B-322A-5F40-8950-3B54CAD09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D58F6-F080-0849-8639-C1110F10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EA568-D5B0-6D49-A2D4-539CCC18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6E276-5B5D-8042-9A47-D2D776F1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4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81E1-2023-BE43-804C-10A1B23F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32FD1C-558D-F249-ABBA-2231C3E5B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40CF-4416-144D-A006-C1DBD9C18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A729A-CF52-734B-953A-C4FFF23A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89385-822F-674F-8C8B-5EEBB362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102BD-B6CE-6842-867B-C7EA860C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1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448884-9E92-3D4F-893E-43329927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DAA75-C072-034F-AA68-110E89113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6F885-72A6-224F-B54A-C4BA64D45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B96C0-C48E-044F-81E3-6107D613A4C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CB63B-8189-6B41-A7FA-16B7E74C4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1C50D-368A-6648-B684-97DDD680F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43BEC-D6F4-2242-A72F-848FD02D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6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vizhub.com/curran/80e6a0adc21a4120a74f2e08cd238802?file=index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vizhub.com/curran/ef717a89e37a4d9285cebfa904790665?file=index.html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xti.es/abou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help.websiteos.com/websiteos/example_of_a_simple_html_page.htm" TargetMode="Externa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zengarden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curran/0d2cc6698cad72a48027b8de0ebb417d#file-religionbycountrytop20-cs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zhub.com/curran/ef717a89e37a4d9285cebfa90479066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ivethirtyeight.com/tag/data-visualization/" TargetMode="External"/><Relationship Id="rId7" Type="http://schemas.openxmlformats.org/officeDocument/2006/relationships/image" Target="../media/image10.jpeg"/><Relationship Id="rId2" Type="http://schemas.openxmlformats.org/officeDocument/2006/relationships/hyperlink" Target="https://flowingdat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bservablehq.com/explore" TargetMode="External"/><Relationship Id="rId5" Type="http://schemas.openxmlformats.org/officeDocument/2006/relationships/hyperlink" Target="https://www.economist.com/graphic-detail" TargetMode="External"/><Relationship Id="rId4" Type="http://schemas.openxmlformats.org/officeDocument/2006/relationships/hyperlink" Target="https://pudding.coo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F301C-8E35-1FF1-9887-8938B0356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848" y="552091"/>
            <a:ext cx="5835904" cy="5431536"/>
          </a:xfrm>
        </p:spPr>
        <p:txBody>
          <a:bodyPr>
            <a:normAutofit/>
          </a:bodyPr>
          <a:lstStyle/>
          <a:p>
            <a:r>
              <a:rPr lang="en-US" sz="5000" dirty="0"/>
              <a:t>Scientific Data Visualization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42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6600"/>
              <a:t>Input for Visualization</a:t>
            </a:r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/>
              <a:t>Data and Tasks</a:t>
            </a:r>
          </a:p>
        </p:txBody>
      </p:sp>
      <p:sp>
        <p:nvSpPr>
          <p:cNvPr id="115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/>
          <p:nvPr/>
        </p:nvSpPr>
        <p:spPr>
          <a:xfrm>
            <a:off x="6192767" y="4992900"/>
            <a:ext cx="5999200" cy="186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6600"/>
              <a:t>Attribute Types</a:t>
            </a:r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"/>
              <a:t>Broad taxonomy for visualization design</a:t>
            </a:r>
            <a:endParaRPr lang="en-US"/>
          </a:p>
        </p:txBody>
      </p:sp>
      <p:sp>
        <p:nvSpPr>
          <p:cNvPr id="12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t="12795" b="41391"/>
          <a:stretch/>
        </p:blipFill>
        <p:spPr>
          <a:xfrm>
            <a:off x="0" y="2296834"/>
            <a:ext cx="12192000" cy="31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/>
              <a:t>Special Cases</a:t>
            </a:r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>
              <a:spcAft>
                <a:spcPts val="60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000"/>
              <a:t>Time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/>
              <a:t>Point in time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/>
              <a:t>Region of time</a:t>
            </a:r>
          </a:p>
          <a:p>
            <a:pPr indent="-228600">
              <a:spcAft>
                <a:spcPts val="60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000"/>
              <a:t>Space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/>
              <a:t>Point in space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/>
              <a:t>Region of space</a:t>
            </a:r>
          </a:p>
        </p:txBody>
      </p:sp>
      <p:pic>
        <p:nvPicPr>
          <p:cNvPr id="3" name="Picture 2" descr="A graph with a line graph&#10;&#10;Description automatically generated">
            <a:extLst>
              <a:ext uri="{FF2B5EF4-FFF2-40B4-BE49-F238E27FC236}">
                <a16:creationId xmlns:a16="http://schemas.microsoft.com/office/drawing/2014/main" id="{72D69CEE-3582-A20C-1729-4E6737BD9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" r="2597" b="2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Google Shape;146;p27"/>
          <p:cNvGraphicFramePr/>
          <p:nvPr>
            <p:extLst>
              <p:ext uri="{D42A27DB-BD31-4B8C-83A1-F6EECF244321}">
                <p14:modId xmlns:p14="http://schemas.microsoft.com/office/powerpoint/2010/main" val="2085695476"/>
              </p:ext>
            </p:extLst>
          </p:nvPr>
        </p:nvGraphicFramePr>
        <p:xfrm>
          <a:off x="0" y="1"/>
          <a:ext cx="12192000" cy="67853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38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4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Point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Region</a:t>
                      </a:r>
                      <a:endParaRPr sz="2400" b="1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1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Space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19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Time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19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Quantity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7" name="Google Shape;147;p27"/>
          <p:cNvSpPr txBox="1"/>
          <p:nvPr/>
        </p:nvSpPr>
        <p:spPr>
          <a:xfrm>
            <a:off x="1729633" y="612100"/>
            <a:ext cx="505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2400">
                <a:solidFill>
                  <a:schemeClr val="dk1"/>
                </a:solidFill>
              </a:rPr>
              <a:t>(Latitude, Longitude)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2400">
                <a:solidFill>
                  <a:schemeClr val="dk1"/>
                </a:solidFill>
              </a:rPr>
              <a:t>e.g. “My current location”</a:t>
            </a:r>
            <a:endParaRPr lang="en-US" sz="2400"/>
          </a:p>
        </p:txBody>
      </p:sp>
      <p:sp>
        <p:nvSpPr>
          <p:cNvPr id="148" name="Google Shape;148;p27"/>
          <p:cNvSpPr txBox="1"/>
          <p:nvPr/>
        </p:nvSpPr>
        <p:spPr>
          <a:xfrm>
            <a:off x="2431167" y="2053767"/>
            <a:ext cx="37736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2400" b="1">
                <a:solidFill>
                  <a:schemeClr val="dk1"/>
                </a:solidFill>
              </a:rPr>
              <a:t>Quantitative</a:t>
            </a:r>
            <a:endParaRPr lang="en-US" sz="2400" b="1"/>
          </a:p>
        </p:txBody>
      </p:sp>
      <p:sp>
        <p:nvSpPr>
          <p:cNvPr id="149" name="Google Shape;149;p27"/>
          <p:cNvSpPr txBox="1"/>
          <p:nvPr/>
        </p:nvSpPr>
        <p:spPr>
          <a:xfrm>
            <a:off x="7075900" y="687067"/>
            <a:ext cx="505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>
                <a:solidFill>
                  <a:schemeClr val="dk1"/>
                </a:solidFill>
              </a:rPr>
              <a:t>Geographic Identifier</a:t>
            </a:r>
            <a:br>
              <a:rPr lang="en-US" sz="24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e.g. Countries, States, Counties</a:t>
            </a:r>
            <a:endParaRPr lang="en-US" sz="2400"/>
          </a:p>
        </p:txBody>
      </p:sp>
      <p:sp>
        <p:nvSpPr>
          <p:cNvPr id="150" name="Google Shape;150;p27"/>
          <p:cNvSpPr txBox="1"/>
          <p:nvPr/>
        </p:nvSpPr>
        <p:spPr>
          <a:xfrm>
            <a:off x="7835300" y="2053767"/>
            <a:ext cx="37736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>
                <a:solidFill>
                  <a:schemeClr val="dk1"/>
                </a:solidFill>
              </a:rPr>
              <a:t>Categorical</a:t>
            </a:r>
            <a:endParaRPr lang="en-US" sz="2400" b="1"/>
          </a:p>
        </p:txBody>
      </p:sp>
      <p:sp>
        <p:nvSpPr>
          <p:cNvPr id="151" name="Google Shape;151;p27"/>
          <p:cNvSpPr txBox="1"/>
          <p:nvPr/>
        </p:nvSpPr>
        <p:spPr>
          <a:xfrm>
            <a:off x="1790167" y="2726348"/>
            <a:ext cx="505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>
                <a:solidFill>
                  <a:schemeClr val="dk1"/>
                </a:solidFill>
              </a:rPr>
              <a:t>Instant</a:t>
            </a:r>
          </a:p>
          <a:p>
            <a:pPr algn="ctr"/>
            <a:r>
              <a:rPr lang="en-US" sz="2400">
                <a:solidFill>
                  <a:schemeClr val="dk1"/>
                </a:solidFill>
              </a:rPr>
              <a:t>e.g. “Right now”</a:t>
            </a:r>
          </a:p>
        </p:txBody>
      </p:sp>
      <p:sp>
        <p:nvSpPr>
          <p:cNvPr id="152" name="Google Shape;152;p27"/>
          <p:cNvSpPr txBox="1"/>
          <p:nvPr/>
        </p:nvSpPr>
        <p:spPr>
          <a:xfrm>
            <a:off x="2431167" y="4071233"/>
            <a:ext cx="37736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>
                <a:solidFill>
                  <a:schemeClr val="dk1"/>
                </a:solidFill>
              </a:rPr>
              <a:t>Quantitative</a:t>
            </a:r>
            <a:endParaRPr lang="en-US" sz="2400" b="1"/>
          </a:p>
        </p:txBody>
      </p:sp>
      <p:sp>
        <p:nvSpPr>
          <p:cNvPr id="153" name="Google Shape;153;p27"/>
          <p:cNvSpPr txBox="1"/>
          <p:nvPr/>
        </p:nvSpPr>
        <p:spPr>
          <a:xfrm>
            <a:off x="7194300" y="2726348"/>
            <a:ext cx="505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</a:rPr>
              <a:t>Interval</a:t>
            </a:r>
          </a:p>
          <a:p>
            <a:pPr algn="ctr"/>
            <a:r>
              <a:rPr lang="en-US" sz="2400" dirty="0">
                <a:solidFill>
                  <a:schemeClr val="dk1"/>
                </a:solidFill>
              </a:rPr>
              <a:t>e.g. “This year”</a:t>
            </a:r>
          </a:p>
        </p:txBody>
      </p:sp>
      <p:sp>
        <p:nvSpPr>
          <p:cNvPr id="154" name="Google Shape;154;p27"/>
          <p:cNvSpPr txBox="1"/>
          <p:nvPr/>
        </p:nvSpPr>
        <p:spPr>
          <a:xfrm>
            <a:off x="7835300" y="4130651"/>
            <a:ext cx="37736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>
                <a:solidFill>
                  <a:schemeClr val="dk1"/>
                </a:solidFill>
              </a:rPr>
              <a:t>Ordinal</a:t>
            </a:r>
            <a:endParaRPr lang="en-US" sz="2400" b="1"/>
          </a:p>
        </p:txBody>
      </p:sp>
      <p:sp>
        <p:nvSpPr>
          <p:cNvPr id="155" name="Google Shape;155;p27"/>
          <p:cNvSpPr txBox="1"/>
          <p:nvPr/>
        </p:nvSpPr>
        <p:spPr>
          <a:xfrm>
            <a:off x="1790167" y="4840581"/>
            <a:ext cx="505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>
                <a:solidFill>
                  <a:schemeClr val="dk1"/>
                </a:solidFill>
              </a:rPr>
              <a:t>Value</a:t>
            </a:r>
            <a:br>
              <a:rPr lang="en-US" sz="24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e.g. 5.2</a:t>
            </a:r>
          </a:p>
        </p:txBody>
      </p:sp>
      <p:sp>
        <p:nvSpPr>
          <p:cNvPr id="156" name="Google Shape;156;p27"/>
          <p:cNvSpPr txBox="1"/>
          <p:nvPr/>
        </p:nvSpPr>
        <p:spPr>
          <a:xfrm>
            <a:off x="2431167" y="6207533"/>
            <a:ext cx="37736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>
                <a:solidFill>
                  <a:schemeClr val="dk1"/>
                </a:solidFill>
              </a:rPr>
              <a:t>Quantitative</a:t>
            </a:r>
            <a:endParaRPr lang="en-US" sz="2400" b="1"/>
          </a:p>
        </p:txBody>
      </p:sp>
      <p:sp>
        <p:nvSpPr>
          <p:cNvPr id="157" name="Google Shape;157;p27"/>
          <p:cNvSpPr txBox="1"/>
          <p:nvPr/>
        </p:nvSpPr>
        <p:spPr>
          <a:xfrm>
            <a:off x="7075900" y="4840581"/>
            <a:ext cx="505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</a:rPr>
              <a:t>Interval</a:t>
            </a:r>
          </a:p>
          <a:p>
            <a:pPr algn="ctr"/>
            <a:r>
              <a:rPr lang="en-US" sz="2400" dirty="0">
                <a:solidFill>
                  <a:schemeClr val="dk1"/>
                </a:solidFill>
              </a:rPr>
              <a:t>e.g. “5 - 10 years old”</a:t>
            </a:r>
          </a:p>
          <a:p>
            <a:pPr algn="ctr"/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7716900" y="6207533"/>
            <a:ext cx="37736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>
                <a:solidFill>
                  <a:schemeClr val="dk1"/>
                </a:solidFill>
              </a:rPr>
              <a:t>Ordinal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7" grpId="0"/>
      <p:bldP spid="1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8000"/>
              <a:t>Introduction to</a:t>
            </a:r>
            <a:br>
              <a:rPr lang="en-US" sz="8000"/>
            </a:br>
            <a:r>
              <a:rPr lang="en-US" sz="8000"/>
              <a:t>Web Technologies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"/>
              <a:t>Why use this platform?</a:t>
            </a: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/>
              <a:t>We’ll discuss</a:t>
            </a:r>
          </a:p>
        </p:txBody>
      </p:sp>
      <p:sp>
        <p:nvSpPr>
          <p:cNvPr id="7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200"/>
              <a:t>Why use Web Technologies?</a:t>
            </a:r>
          </a:p>
          <a:p>
            <a:pPr indent="-228600"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200"/>
              <a:t>What are Web Technologies (HTML, JavaScript, CSS, SVG)?</a:t>
            </a:r>
          </a:p>
          <a:p>
            <a:pPr indent="-228600"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200"/>
              <a:t>What is a JavaScript Library?</a:t>
            </a:r>
          </a:p>
          <a:p>
            <a:pPr indent="-228600"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200"/>
              <a:t>Why use </a:t>
            </a:r>
            <a:r>
              <a:rPr lang="en-US" sz="2200" b="1"/>
              <a:t>D3</a:t>
            </a:r>
            <a:r>
              <a:rPr lang="en-US" sz="2200"/>
              <a:t> to make data visualizations?</a:t>
            </a:r>
          </a:p>
        </p:txBody>
      </p:sp>
      <p:pic>
        <p:nvPicPr>
          <p:cNvPr id="63" name="Picture 62" descr="Person writing on a notepad">
            <a:extLst>
              <a:ext uri="{FF2B5EF4-FFF2-40B4-BE49-F238E27FC236}">
                <a16:creationId xmlns:a16="http://schemas.microsoft.com/office/drawing/2014/main" id="{95E1A6EC-62E2-2129-93CE-9C8FAEB6A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5" r="1025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use Web Technologies?</a:t>
            </a:r>
          </a:p>
        </p:txBody>
      </p:sp>
      <p:pic>
        <p:nvPicPr>
          <p:cNvPr id="3" name="Picture 2" descr="A computer with a diagram and a board&#10;&#10;Description automatically generated with medium confidence">
            <a:extLst>
              <a:ext uri="{FF2B5EF4-FFF2-40B4-BE49-F238E27FC236}">
                <a16:creationId xmlns:a16="http://schemas.microsoft.com/office/drawing/2014/main" id="{E0C7A256-E414-6007-7E3B-938C9534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1392385"/>
            <a:ext cx="5458968" cy="4073229"/>
          </a:xfrm>
          <a:prstGeom prst="rect">
            <a:avLst/>
          </a:prstGeom>
        </p:spPr>
      </p:pic>
      <p:sp>
        <p:nvSpPr>
          <p:cNvPr id="8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-228600"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200" b="1"/>
              <a:t>Accessible</a:t>
            </a:r>
            <a:r>
              <a:rPr lang="en-US" sz="2200"/>
              <a:t> by anyone with a Web browser</a:t>
            </a:r>
          </a:p>
          <a:p>
            <a:pPr indent="-228600"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200" b="1"/>
              <a:t>Easy</a:t>
            </a:r>
            <a:r>
              <a:rPr lang="en-US" sz="2200"/>
              <a:t> to use; No need to install anything locally</a:t>
            </a:r>
          </a:p>
          <a:p>
            <a:pPr indent="-228600"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200" b="1"/>
              <a:t>Advanced</a:t>
            </a:r>
            <a:r>
              <a:rPr lang="en-US" sz="2200"/>
              <a:t> technology</a:t>
            </a:r>
          </a:p>
          <a:p>
            <a:pPr indent="-228600"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200"/>
              <a:t>Affords </a:t>
            </a:r>
            <a:r>
              <a:rPr lang="en-US" sz="2200" b="1"/>
              <a:t>customizable</a:t>
            </a:r>
            <a:r>
              <a:rPr lang="en-US" sz="2200"/>
              <a:t>, bespoke work</a:t>
            </a:r>
          </a:p>
          <a:p>
            <a:pPr indent="-228600"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200"/>
              <a:t>Unlimited potential for adding </a:t>
            </a:r>
            <a:r>
              <a:rPr lang="en-US" sz="2200" b="1"/>
              <a:t>interactivity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4600" b="1"/>
              <a:t>What is Data Visualization?</a:t>
            </a:r>
            <a:br>
              <a:rPr lang="en-US" sz="4600" b="1"/>
            </a:br>
            <a:r>
              <a:rPr lang="en-US" sz="4600" b="1"/>
              <a:t>and</a:t>
            </a:r>
            <a:br>
              <a:rPr lang="en-US" sz="4600" b="1"/>
            </a:br>
            <a:r>
              <a:rPr lang="en-US" sz="4600" b="1"/>
              <a:t>Why Visualize Data?</a:t>
            </a:r>
          </a:p>
        </p:txBody>
      </p:sp>
      <p:sp>
        <p:nvSpPr>
          <p:cNvPr id="6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Graph on document with pen">
            <a:extLst>
              <a:ext uri="{FF2B5EF4-FFF2-40B4-BE49-F238E27FC236}">
                <a16:creationId xmlns:a16="http://schemas.microsoft.com/office/drawing/2014/main" id="{5408C1C3-462A-A906-AD97-9E422DCAB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85" r="966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l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Technologies</a:t>
            </a:r>
          </a:p>
        </p:txBody>
      </p:sp>
      <p:sp>
        <p:nvSpPr>
          <p:cNvPr id="9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0553" y="1662055"/>
            <a:ext cx="1580119" cy="158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296" y="3354040"/>
            <a:ext cx="1802927" cy="180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2573" y="1834447"/>
            <a:ext cx="2195958" cy="137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3611" y="1664485"/>
            <a:ext cx="1644289" cy="164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0615" y="3710304"/>
            <a:ext cx="1485641" cy="148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55082" y="3884111"/>
            <a:ext cx="616106" cy="61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71190" y="3826015"/>
            <a:ext cx="1145683" cy="68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55088" y="4654235"/>
            <a:ext cx="1802928" cy="5056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7062573" y="3465960"/>
            <a:ext cx="1802972" cy="49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612648"/>
            <a:r>
              <a:rPr lang="en-US" sz="1608" kern="1200">
                <a:solidFill>
                  <a:schemeClr val="tx1"/>
                </a:solidFill>
                <a:latin typeface="Poppins"/>
                <a:ea typeface="+mn-ea"/>
                <a:cs typeface="Poppins"/>
                <a:sym typeface="Poppins"/>
              </a:rPr>
              <a:t>Libraries</a:t>
            </a:r>
            <a:endParaRPr lang="en-US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9596563" y="3465950"/>
            <a:ext cx="1802972" cy="49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612648"/>
            <a:r>
              <a:rPr lang="en-US" sz="1608" kern="1200">
                <a:solidFill>
                  <a:schemeClr val="tx1"/>
                </a:solidFill>
                <a:latin typeface="Poppins"/>
                <a:ea typeface="+mn-ea"/>
                <a:cs typeface="Poppins"/>
                <a:sym typeface="Poppins"/>
              </a:rPr>
              <a:t>Frameworks</a:t>
            </a:r>
            <a:endParaRPr lang="en-US"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A blue and yellow snake logo&#10;&#10;Description automatically generated">
            <a:extLst>
              <a:ext uri="{FF2B5EF4-FFF2-40B4-BE49-F238E27FC236}">
                <a16:creationId xmlns:a16="http://schemas.microsoft.com/office/drawing/2014/main" id="{0A8A1B3A-4BB0-7C87-C13E-331F31E90B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5089" y="3354040"/>
            <a:ext cx="1524080" cy="1785111"/>
          </a:xfrm>
          <a:prstGeom prst="rect">
            <a:avLst/>
          </a:prstGeom>
        </p:spPr>
      </p:pic>
      <p:pic>
        <p:nvPicPr>
          <p:cNvPr id="5" name="Picture 4" descr="A logo with white text&#10;&#10;Description automatically generated">
            <a:extLst>
              <a:ext uri="{FF2B5EF4-FFF2-40B4-BE49-F238E27FC236}">
                <a16:creationId xmlns:a16="http://schemas.microsoft.com/office/drawing/2014/main" id="{285BE2DF-CD2D-B97E-BA4A-D973FC91FF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3890" y="273576"/>
            <a:ext cx="1701800" cy="1193800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749E5F02-122A-6301-B4DD-48B83DFD80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8809" y="483126"/>
            <a:ext cx="2590800" cy="77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1452-D601-F274-B528-F2211366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JavaScript Library?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32B2327-0AD6-08D6-F0CD-07B577CF6223}"/>
              </a:ext>
            </a:extLst>
          </p:cNvPr>
          <p:cNvGraphicFramePr/>
          <p:nvPr/>
        </p:nvGraphicFramePr>
        <p:xfrm>
          <a:off x="415600" y="1536633"/>
          <a:ext cx="11360800" cy="455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7929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ctrTitle"/>
          </p:nvPr>
        </p:nvSpPr>
        <p:spPr>
          <a:xfrm>
            <a:off x="415611" y="-23233"/>
            <a:ext cx="11360800" cy="22323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JavaScript</a:t>
            </a:r>
            <a:br>
              <a:rPr lang="en" dirty="0"/>
            </a:br>
            <a:r>
              <a:rPr lang="en" dirty="0"/>
              <a:t>Examples </a:t>
            </a:r>
            <a:endParaRPr dirty="0"/>
          </a:p>
        </p:txBody>
      </p:sp>
      <p:pic>
        <p:nvPicPr>
          <p:cNvPr id="112" name="Google Shape;112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701" y="2824633"/>
            <a:ext cx="4177235" cy="31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0171" y="2773934"/>
            <a:ext cx="4744863" cy="32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3777000" y="6004234"/>
            <a:ext cx="407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vizhub.com/curran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49590-9474-CFD6-4FD8-D79B0C6A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D3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D64443-DB4A-6094-90BF-63494D81C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D3 is an open source JavaScript library and framework for creating visualizations.</a:t>
            </a:r>
          </a:p>
          <a:p>
            <a:r>
              <a:rPr lang="en-US" sz="2200" dirty="0"/>
              <a:t>It creates visualizations by binding the data and graphical elements to the document object model.</a:t>
            </a:r>
          </a:p>
          <a:p>
            <a:r>
              <a:rPr lang="en-US" sz="2200" dirty="0"/>
              <a:t>It can be integrated </a:t>
            </a:r>
            <a:r>
              <a:rPr lang="en-US" sz="2200"/>
              <a:t>into Javascript, </a:t>
            </a:r>
            <a:r>
              <a:rPr lang="en-US" sz="2200" dirty="0"/>
              <a:t>React, Angular etc..</a:t>
            </a:r>
          </a:p>
          <a:p>
            <a:r>
              <a:rPr lang="en-US" sz="2200" dirty="0"/>
              <a:t>It has become extremely popular for making high end landing pages.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6CE497-C809-3460-D750-88B1E9B9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384522"/>
            <a:ext cx="5458968" cy="4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64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8CD0E-E3D9-5D3E-2941-B8230F47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D3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E443A70-2013-7437-4399-98ACB2C69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D3 or D3.js is one of the most popular data visualization library.</a:t>
            </a:r>
          </a:p>
          <a:p>
            <a:pPr marL="0" indent="0">
              <a:buNone/>
            </a:pPr>
            <a:r>
              <a:rPr lang="en-US" sz="2200" dirty="0"/>
              <a:t>D3 gallery has veritable zoo of forms like </a:t>
            </a:r>
            <a:r>
              <a:rPr lang="en-US" sz="2200" dirty="0" err="1"/>
              <a:t>Treemap</a:t>
            </a:r>
            <a:r>
              <a:rPr lang="en-US" sz="2200" dirty="0"/>
              <a:t>, Force-directional graph, </a:t>
            </a:r>
            <a:r>
              <a:rPr lang="en-US" sz="2200" dirty="0" err="1"/>
              <a:t>etc</a:t>
            </a:r>
            <a:r>
              <a:rPr lang="en-US" sz="2200" dirty="0"/>
              <a:t>…</a:t>
            </a:r>
          </a:p>
          <a:p>
            <a:pPr marL="0" indent="0">
              <a:buNone/>
            </a:pPr>
            <a:r>
              <a:rPr lang="en-US" sz="2200" dirty="0"/>
              <a:t>D3 is also known for its animation capabilities that helps us to animate bar charts or </a:t>
            </a:r>
            <a:r>
              <a:rPr lang="en-US" sz="2200" dirty="0" err="1"/>
              <a:t>treemaps</a:t>
            </a:r>
            <a:r>
              <a:rPr lang="en-US" sz="2200" dirty="0"/>
              <a:t>.</a:t>
            </a:r>
          </a:p>
        </p:txBody>
      </p:sp>
      <p:pic>
        <p:nvPicPr>
          <p:cNvPr id="7" name="Content Placeholder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922FB8E-ACF2-65F9-EAFE-E74456C5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695778"/>
            <a:ext cx="5458968" cy="34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5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AB3E8-1CF2-E574-FC20-8D3E8B3C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SVG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8C06AD-50B5-F2BB-83A4-5ACD8D4A1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SVG is a fast and lightweight library for manipulating and animating SVG.</a:t>
            </a:r>
          </a:p>
          <a:p>
            <a:r>
              <a:rPr lang="en-US" sz="2200" dirty="0"/>
              <a:t>It has no dependencies and aims to be as small as possible while providing close to complete coverage of the specs.</a:t>
            </a:r>
          </a:p>
          <a:p>
            <a:r>
              <a:rPr lang="en-US" sz="2200" dirty="0"/>
              <a:t>It provides a syntax that is concise and easy to read.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C066776-0A0C-6534-67D2-F1129500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593422"/>
            <a:ext cx="5458968" cy="367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14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4D82-1B32-948E-82DA-258C76D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3762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CB03C-6F58-8B9B-DADA-67CED38DF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6693" y="1117601"/>
            <a:ext cx="4471162" cy="54402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/>
              <a:t>HTML stands for Hypertext Markup Language, which is most widely used language on web to develop web pages.</a:t>
            </a:r>
          </a:p>
          <a:p>
            <a:r>
              <a:rPr lang="en-US" sz="2200" dirty="0"/>
              <a:t>HTML was developed with the intent of defining the structure of Documents like heading, paragraphs, lists.</a:t>
            </a:r>
          </a:p>
          <a:p>
            <a:r>
              <a:rPr lang="en-US" sz="2200" dirty="0"/>
              <a:t>The &lt;!DOCTYPE html&gt; tag tells the web browser that is an HTML document.</a:t>
            </a:r>
          </a:p>
          <a:p>
            <a:r>
              <a:rPr lang="en-US" sz="2200" dirty="0"/>
              <a:t>&lt;html&gt; &lt;/html&gt; tag marks the beginning and end of HTML document.</a:t>
            </a:r>
          </a:p>
          <a:p>
            <a:r>
              <a:rPr lang="en-US" sz="2200" dirty="0"/>
              <a:t>&lt;head&gt; contains metadata and &lt;body&gt; consists of the content.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21ECFD-D463-F8DF-A897-AFC97D70EF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35782" y="1772425"/>
            <a:ext cx="5641236" cy="332245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078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FFC40-39C0-AD21-6112-73F469445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F6ED2-EFDD-9B6D-A8AD-5F6623689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0" y="1958110"/>
            <a:ext cx="5066345" cy="384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CSS is a style sheet or presentational language that is used to layout, format and style document that are written in HTML to make them look beautiful.</a:t>
            </a:r>
          </a:p>
          <a:p>
            <a:r>
              <a:rPr lang="en-US" sz="2000" dirty="0"/>
              <a:t>CSS is generally used with HTML to change the style of web pages and UI. </a:t>
            </a:r>
          </a:p>
          <a:p>
            <a:endParaRPr lang="en-US" sz="2000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0631BE1-2224-6CF2-4320-6B9EF9E1F1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r="10737" b="-1"/>
          <a:stretch/>
        </p:blipFill>
        <p:spPr>
          <a:xfrm>
            <a:off x="6095997" y="762001"/>
            <a:ext cx="5334204" cy="5564908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2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92" name="Google Shape;92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9913"/>
            <a:ext cx="12192001" cy="56720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958488-30B3-E03A-5054-18D2261471ED}"/>
              </a:ext>
            </a:extLst>
          </p:cNvPr>
          <p:cNvSpPr/>
          <p:nvPr/>
        </p:nvSpPr>
        <p:spPr>
          <a:xfrm>
            <a:off x="2723908" y="6010678"/>
            <a:ext cx="7473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http://help.websiteos.com/websiteos/example_of_a_simple_html_page.htm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99" name="Google Shape;99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743"/>
            <a:ext cx="12192003" cy="6244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and graph with numbers&#10;&#10;Description automatically generated with medium confidence">
            <a:extLst>
              <a:ext uri="{FF2B5EF4-FFF2-40B4-BE49-F238E27FC236}">
                <a16:creationId xmlns:a16="http://schemas.microsoft.com/office/drawing/2014/main" id="{6D267A31-0A97-D5BE-96B3-3DF5B0F30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2514600"/>
            <a:ext cx="1016508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605030" y="1158240"/>
            <a:ext cx="3976496" cy="4739640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Google Sans"/>
              </a:rPr>
              <a:t>Raster graphics: ”It is made up of tiny squares called pixels. They are good for photos and images with lots of detail, but they can lose quality when you zoom in"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effectLst/>
                <a:latin typeface="Google Sans"/>
              </a:rPr>
              <a:t>Vector graphics: ”These are made up of mathematical paths and points. They are good for logos, icons, and illustrations, and they can be scaled to any size without losing quality."</a:t>
            </a:r>
          </a:p>
          <a:p>
            <a:pPr algn="l">
              <a:spcBef>
                <a:spcPts val="0"/>
              </a:spcBef>
            </a:pPr>
            <a:endParaRPr lang="en-US" b="1" dirty="0"/>
          </a:p>
        </p:txBody>
      </p:sp>
      <p:pic>
        <p:nvPicPr>
          <p:cNvPr id="106" name="Google Shape;106;p19" descr="A black and blue logo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86557" y="1379900"/>
            <a:ext cx="6164194" cy="39313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55419-83C2-798E-9FE7-557649CB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Python Libraries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5669C-E829-257C-42FC-A16648A8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403" y="640080"/>
            <a:ext cx="3114251" cy="3419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CD6D2-7BD6-AFE6-066B-FEB4D0AF8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181" y="1144092"/>
            <a:ext cx="3438144" cy="2411832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8802B-44C5-AF6A-4011-FFB0346DB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37" y="4723649"/>
            <a:ext cx="3300984" cy="995149"/>
          </a:xfrm>
          <a:prstGeom prst="rect">
            <a:avLst/>
          </a:prstGeom>
        </p:spPr>
      </p:pic>
      <p:pic>
        <p:nvPicPr>
          <p:cNvPr id="11" name="Picture 10" descr="A blue and white logo with a circular chart&#10;&#10;Description automatically generated with medium confidence">
            <a:extLst>
              <a:ext uri="{FF2B5EF4-FFF2-40B4-BE49-F238E27FC236}">
                <a16:creationId xmlns:a16="http://schemas.microsoft.com/office/drawing/2014/main" id="{B2C127C7-489C-A500-E98A-16F039B0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180" y="4809246"/>
            <a:ext cx="3438143" cy="8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05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E7596-FAE6-434F-7952-32B2E3387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sz="4000"/>
              <a:t>Matplotlib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2ED80E-A54E-182C-E698-85313F598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Matplotlib is a comprehensive library for creating static, animated and interactive visualizations in python.</a:t>
            </a:r>
          </a:p>
          <a:p>
            <a:r>
              <a:rPr lang="en-US" sz="2000"/>
              <a:t>Matplotlib computes the interpolation and resizing on the padded array and then extracts the central region of the result.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4AEF5D19-883C-6B28-3E85-E0985869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24" y="763240"/>
            <a:ext cx="4810874" cy="1443261"/>
          </a:xfrm>
          <a:prstGeom prst="rect">
            <a:avLst/>
          </a:prstGeom>
        </p:spPr>
      </p:pic>
      <p:pic>
        <p:nvPicPr>
          <p:cNvPr id="7" name="Picture 6" descr="A graph of a simple plot&#10;&#10;Description automatically generated">
            <a:extLst>
              <a:ext uri="{FF2B5EF4-FFF2-40B4-BE49-F238E27FC236}">
                <a16:creationId xmlns:a16="http://schemas.microsoft.com/office/drawing/2014/main" id="{1BFFC572-5B26-194D-5B70-B48F7AD5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519" y="3233762"/>
            <a:ext cx="4810874" cy="25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0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3E46E-87D3-60DA-D317-C1E8D181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Seaborn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3CB186-CF9A-DAE4-6D4F-3EAEE03C1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dirty="0"/>
              <a:t>Seaborn is a library for making statistical graphics in python.</a:t>
            </a:r>
          </a:p>
          <a:p>
            <a:r>
              <a:rPr lang="en-US" sz="2000" dirty="0"/>
              <a:t>It builds on top of matplotlib and integrates closely with pandas data structures to perform exploratory analysis.</a:t>
            </a:r>
          </a:p>
          <a:p>
            <a:r>
              <a:rPr lang="en-US" sz="2000" dirty="0"/>
              <a:t>Seaborn helps us to visualize univariate and bivariate data.</a:t>
            </a:r>
          </a:p>
        </p:txBody>
      </p:sp>
      <p:pic>
        <p:nvPicPr>
          <p:cNvPr id="5" name="Content Placeholder 4" descr="A group of graphs and diagrams&#10;&#10;Description automatically generated">
            <a:extLst>
              <a:ext uri="{FF2B5EF4-FFF2-40B4-BE49-F238E27FC236}">
                <a16:creationId xmlns:a16="http://schemas.microsoft.com/office/drawing/2014/main" id="{AA13E248-3F9F-B817-6530-11709635D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6" r="14480" b="-2"/>
          <a:stretch/>
        </p:blipFill>
        <p:spPr>
          <a:xfrm>
            <a:off x="4654296" y="1065509"/>
            <a:ext cx="6903720" cy="47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0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5BB27-92B8-CD16-4870-D5E76EE9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altair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7E6151-4862-7D01-BAED-ABE1D80D9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It is a statistical visualization library in python.</a:t>
            </a:r>
          </a:p>
          <a:p>
            <a:r>
              <a:rPr lang="en-US" sz="2200" dirty="0"/>
              <a:t>The user only needs to specify how the data columns are mapped to the encoding channel.</a:t>
            </a:r>
          </a:p>
          <a:p>
            <a:r>
              <a:rPr lang="en-US" sz="2200" dirty="0"/>
              <a:t>Faceting and interactivity are very easy to implement.</a:t>
            </a:r>
          </a:p>
          <a:p>
            <a:endParaRPr lang="en-US" sz="2200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E068A1DE-44FD-8CC3-90AD-92E9FD5B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999760"/>
            <a:ext cx="5458968" cy="48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66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Introduction to</a:t>
            </a:r>
            <a:br>
              <a:rPr lang="en-US"/>
            </a:br>
            <a:r>
              <a:rPr lang="en-US"/>
              <a:t>Tableau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  <a:prstGeom prst="rect">
            <a:avLst/>
          </a:prstGeom>
        </p:spPr>
        <p:txBody>
          <a:bodyPr spcFirstLastPara="1" vert="horz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/>
              <a:t>Why use this platform?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ue text with a white background&#10;&#10;Description automatically generated">
            <a:extLst>
              <a:ext uri="{FF2B5EF4-FFF2-40B4-BE49-F238E27FC236}">
                <a16:creationId xmlns:a16="http://schemas.microsoft.com/office/drawing/2014/main" id="{AE4C8466-19A7-2F7F-72C4-D215AFCC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243" y="1883737"/>
            <a:ext cx="4939504" cy="2707579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FC2BC-F339-B6D3-2BFA-8DAC9CDB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Tableau?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944F7-BEB7-05B8-21E0-9F137E2D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Tableau is a business intelligence software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Any user can connect to Tableau and perform analysis and reporting very efficiently and accurately.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Tableau is easy to use as MS-excel, so that any user can  solve complex analytical problems without any prerequisites.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2BA4E0-5C88-F8B5-B5B2-8807E7BAC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736720"/>
            <a:ext cx="5458968" cy="39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08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5E6C47E-F86F-0AC8-299C-C0CAE316A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78552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650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38D02-3B79-4348-BE90-88A845CE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Tableau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DA986DF-053E-FEF2-0523-763A3D5CF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"/>
          <a:stretch/>
        </p:blipFill>
        <p:spPr>
          <a:xfrm>
            <a:off x="6099048" y="1560117"/>
            <a:ext cx="5458968" cy="3737765"/>
          </a:xfrm>
          <a:prstGeom prst="rect">
            <a:avLst/>
          </a:pr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5DEED82-2BA8-4176-F82B-135D5E0EF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869771"/>
              </p:ext>
            </p:extLst>
          </p:nvPr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6363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6AFD6-2A73-AD10-3A7B-692F1CE0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/>
              <a:t>Bar Graph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459B-11A5-B260-BCF9-52BC4F9F6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 bar graph shows shows comparisons among discrete Categories.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One axis of the chart shows the specific categories being compared, and the other axis represents a measured value.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8CBBCA3-9F84-9AFA-C133-82328AD29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1" r="27636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7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3A275-750E-288D-4328-49D04445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Pie chart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8021A-16E0-EEBC-0B55-F31CB432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If you have several parts of something whole, you can demonstrate in one pie chart.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In a pie chart, the area of each slide is proportional to the quantity it represents.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2ED918-CF44-375C-B3C2-FAAD2EDAF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7" r="8001" b="2"/>
          <a:stretch/>
        </p:blipFill>
        <p:spPr>
          <a:xfrm>
            <a:off x="5308788" y="640080"/>
            <a:ext cx="559473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9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A4C86-E393-8CDB-15B1-58F79069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Grouped Bar Plots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A7A49-29E4-66ED-2843-F36FF29C7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 grouped Bar Plots is used for more complex comparison of data.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Each group can be plotted side by side, or stacked on top of each other.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59AB9C5-2A66-56C9-B680-414333EDD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7" r="2" b="2"/>
          <a:stretch/>
        </p:blipFill>
        <p:spPr>
          <a:xfrm>
            <a:off x="6099048" y="1560111"/>
            <a:ext cx="5458968" cy="373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22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0950F-71B6-7C54-E473-2A3672D6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Scatter plot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64F997-5597-3723-B7C0-8A6D36F76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" r="11337" b="-2"/>
          <a:stretch/>
        </p:blipFill>
        <p:spPr>
          <a:xfrm>
            <a:off x="4654296" y="630936"/>
            <a:ext cx="5644755" cy="39136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AFA73-B67C-6960-E894-0100C7356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Scatter plots are used for examining relationships between two types of data. The dots are not connected in a scatter plot, though a best fit or regression line may be used to illustrate the relationship.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04048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52E6A-859C-ED9F-4A4F-A05E87D1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PowerBI</a:t>
            </a:r>
          </a:p>
        </p:txBody>
      </p:sp>
      <p:pic>
        <p:nvPicPr>
          <p:cNvPr id="5" name="Picture 4" descr="A yellow rectangular shapes&#10;&#10;Description automatically generated">
            <a:extLst>
              <a:ext uri="{FF2B5EF4-FFF2-40B4-BE49-F238E27FC236}">
                <a16:creationId xmlns:a16="http://schemas.microsoft.com/office/drawing/2014/main" id="{EB01EACA-1B28-0711-E35F-0CE62FEE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196" y="686996"/>
            <a:ext cx="5883012" cy="2742004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80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E1D8-9E4B-0124-3097-3DD38BA4F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Area charts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6006A-9FBB-EBF3-4D55-A920EB943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The basic area chart is based on the line chart with the area between the axis and line filled in.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It emphasize the magnitude of change over time, and can be used to draw attention to the total value across a trend.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Ex:- The data represents profits over time can be plotted in an area chart to get the total profit.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 descr="A graph of sales&#10;&#10;Description automatically generated">
            <a:extLst>
              <a:ext uri="{FF2B5EF4-FFF2-40B4-BE49-F238E27FC236}">
                <a16:creationId xmlns:a16="http://schemas.microsoft.com/office/drawing/2014/main" id="{1D4E2ADB-22CB-4F9B-9486-ABE765D3E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791310"/>
            <a:ext cx="5458968" cy="32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79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9CACA-19D1-82BA-24F3-66F9CBC6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dirty="0"/>
              <a:t>Bar and column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77F8C-4424-F374-4310-44EB5D554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409568"/>
            <a:ext cx="5981278" cy="369055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Bar charts are the standard for looking at a specific value across different categories.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Ex:- the chart shows us the average sales of the store with respect to the chain of stores.</a:t>
            </a:r>
          </a:p>
        </p:txBody>
      </p:sp>
      <p:pic>
        <p:nvPicPr>
          <p:cNvPr id="7" name="Picture 6" descr="A graph of sales&#10;&#10;Description automatically generated">
            <a:extLst>
              <a:ext uri="{FF2B5EF4-FFF2-40B4-BE49-F238E27FC236}">
                <a16:creationId xmlns:a16="http://schemas.microsoft.com/office/drawing/2014/main" id="{47507648-7E61-60A8-DDBA-39E5828A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636" y="168876"/>
            <a:ext cx="4386649" cy="2631989"/>
          </a:xfrm>
          <a:prstGeom prst="rect">
            <a:avLst/>
          </a:prstGeom>
        </p:spPr>
      </p:pic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6CC9DE66-54FB-C698-EA6C-DDA589F87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519" y="3087549"/>
            <a:ext cx="4810874" cy="28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83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0C740-0A3B-9EC4-E663-F4A1E9A9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Doughnut Chart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CEE4A-448F-7AE5-718A-4498B4D55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Doughnut charts are similar to pie charts. They show the relationship of parts to a whole.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The only difference is that the center is blank and allows space for a label or icon.</a:t>
            </a:r>
          </a:p>
        </p:txBody>
      </p:sp>
      <p:pic>
        <p:nvPicPr>
          <p:cNvPr id="5" name="Picture 4" descr="A blue and red circle with white text&#10;&#10;Description automatically generated">
            <a:extLst>
              <a:ext uri="{FF2B5EF4-FFF2-40B4-BE49-F238E27FC236}">
                <a16:creationId xmlns:a16="http://schemas.microsoft.com/office/drawing/2014/main" id="{DCF6C630-1B29-334E-8816-73E7F97A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791310"/>
            <a:ext cx="5458968" cy="39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D5EDD-4936-7D42-A4DE-C9930E01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56" y="2133209"/>
            <a:ext cx="8873065" cy="25915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Visualization Analysis and Design by Tamara </a:t>
            </a:r>
            <a:r>
              <a:rPr lang="en-US" sz="2800" dirty="0" err="1"/>
              <a:t>Munzner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03E14-9974-A1D4-75E3-C92A63FF75E9}"/>
              </a:ext>
            </a:extLst>
          </p:cNvPr>
          <p:cNvSpPr txBox="1"/>
          <p:nvPr/>
        </p:nvSpPr>
        <p:spPr>
          <a:xfrm>
            <a:off x="553156" y="1902376"/>
            <a:ext cx="3694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Textbook Reference:-</a:t>
            </a:r>
          </a:p>
        </p:txBody>
      </p:sp>
    </p:spTree>
    <p:extLst>
      <p:ext uri="{BB962C8B-B14F-4D97-AF65-F5344CB8AC3E}">
        <p14:creationId xmlns:p14="http://schemas.microsoft.com/office/powerpoint/2010/main" val="3691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090"/>
            <a:ext cx="12192000" cy="217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different types of things&#10;&#10;Description automatically generated">
            <a:extLst>
              <a:ext uri="{FF2B5EF4-FFF2-40B4-BE49-F238E27FC236}">
                <a16:creationId xmlns:a16="http://schemas.microsoft.com/office/drawing/2014/main" id="{37CBAC7C-862E-D4CC-594D-DE1A9F1FE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110" y="2540323"/>
            <a:ext cx="71501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1179576" y="1261423"/>
            <a:ext cx="9829800" cy="1325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Example:</a:t>
            </a:r>
            <a:b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Religions by Country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Which country has the most Hindus?</a:t>
            </a:r>
          </a:p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u="sng" dirty="0">
              <a:solidFill>
                <a:schemeClr val="tx2"/>
              </a:solidFill>
            </a:endParaRPr>
          </a:p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2"/>
                </a:solidFill>
                <a:hlinkClick r:id="rId3"/>
              </a:rPr>
              <a:t>https://gist.github.com/curran/0d2cc6698cad72a48027b8de0ebb417d#file-religionbycountrytop20-csv</a:t>
            </a:r>
            <a:endParaRPr lang="en-US" sz="1800" u="sng" dirty="0">
              <a:solidFill>
                <a:schemeClr val="tx2"/>
              </a:solidFill>
            </a:endParaRPr>
          </a:p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u="sng" dirty="0">
              <a:solidFill>
                <a:schemeClr val="tx2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4A19FDA-DCD8-5F00-BD50-A8216F4FC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8" y="2971800"/>
            <a:ext cx="4954693" cy="30832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1179576" y="1261423"/>
            <a:ext cx="9829800" cy="1325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Example:</a:t>
            </a:r>
            <a:b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Religions by Country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Which country has the most Hindus?</a:t>
            </a:r>
            <a:endParaRPr lang="en-US" sz="1800" u="sng" dirty="0">
              <a:solidFill>
                <a:schemeClr val="tx2"/>
              </a:solidFill>
            </a:endParaRPr>
          </a:p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u="sng" dirty="0">
              <a:solidFill>
                <a:schemeClr val="tx2"/>
              </a:solidFill>
            </a:endParaRPr>
          </a:p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hlinkClick r:id="rId3"/>
              </a:rPr>
              <a:t>https://vizhub.com/curran/ef717a89e37a4d9285cebfa904790665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C837A7F2-3329-B300-B18D-4DD76074F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8" y="2827419"/>
            <a:ext cx="5320662" cy="322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9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19"/>
          <p:cNvSpPr txBox="1"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l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Example:</a:t>
            </a:r>
            <a:b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Migrant Deaths</a:t>
            </a:r>
          </a:p>
        </p:txBody>
      </p:sp>
      <p:sp>
        <p:nvSpPr>
          <p:cNvPr id="10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When and where did migrant deaths occur?</a:t>
            </a:r>
          </a:p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Are there any patterns or trends?</a:t>
            </a:r>
          </a:p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Stacked Bar chart</a:t>
            </a:r>
            <a:br>
              <a:rPr lang="en-US" sz="2200" dirty="0"/>
            </a:br>
            <a:endParaRPr lang="en-US" sz="2200" dirty="0"/>
          </a:p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 descr="A graph with numbers and text&#10;&#10;Description automatically generated">
            <a:extLst>
              <a:ext uri="{FF2B5EF4-FFF2-40B4-BE49-F238E27FC236}">
                <a16:creationId xmlns:a16="http://schemas.microsoft.com/office/drawing/2014/main" id="{6F1CD9E6-C420-2218-2999-948A147F5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893665"/>
            <a:ext cx="5681472" cy="35478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6A38-1461-4D4D-BD24-09B08050F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" sz="4000"/>
              <a:t>Finding Visualizations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96B88-3613-5C4B-95DA-22CA01479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>
                <a:hlinkClick r:id="rId2"/>
              </a:rPr>
              <a:t>https://flowingdata.com/</a:t>
            </a:r>
            <a:endParaRPr lang="en-US" sz="2000"/>
          </a:p>
          <a:p>
            <a:r>
              <a:rPr lang="en-US" sz="2000">
                <a:hlinkClick r:id="rId3"/>
              </a:rPr>
              <a:t>https://fivethirtyeight.com/tag/data-visualization/</a:t>
            </a:r>
            <a:endParaRPr lang="en-US" sz="2000"/>
          </a:p>
          <a:p>
            <a:r>
              <a:rPr lang="en-US" sz="2000">
                <a:hlinkClick r:id="rId4"/>
              </a:rPr>
              <a:t>https://pudding.cool/</a:t>
            </a:r>
            <a:r>
              <a:rPr lang="en-US" sz="2000"/>
              <a:t> </a:t>
            </a:r>
          </a:p>
          <a:p>
            <a:r>
              <a:rPr lang="en-US" sz="2000">
                <a:hlinkClick r:id="rId5"/>
              </a:rPr>
              <a:t>https://www.economist.com/graphic-detail</a:t>
            </a:r>
            <a:endParaRPr lang="en-US" sz="2000"/>
          </a:p>
          <a:p>
            <a:r>
              <a:rPr lang="en-US" sz="2000">
                <a:hlinkClick r:id="rId6"/>
              </a:rPr>
              <a:t>https://observablehq.com/explore</a:t>
            </a:r>
            <a:r>
              <a:rPr lang="en-US" sz="2000"/>
              <a:t>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erson standing next to a group of children&#10;&#10;Description automatically generated">
            <a:extLst>
              <a:ext uri="{FF2B5EF4-FFF2-40B4-BE49-F238E27FC236}">
                <a16:creationId xmlns:a16="http://schemas.microsoft.com/office/drawing/2014/main" id="{46D85719-1DB2-3B10-553C-F99AAA82C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967" y="1828800"/>
            <a:ext cx="4170530" cy="33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9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3986</TotalTime>
  <Words>1315</Words>
  <Application>Microsoft Macintosh PowerPoint</Application>
  <PresentationFormat>Widescreen</PresentationFormat>
  <Paragraphs>147</Paragraphs>
  <Slides>47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Google Sans</vt:lpstr>
      <vt:lpstr>Poppins</vt:lpstr>
      <vt:lpstr>Office Theme</vt:lpstr>
      <vt:lpstr>Scientific Data Visualization </vt:lpstr>
      <vt:lpstr>What is Data Visualization? and Why Visualize Data?</vt:lpstr>
      <vt:lpstr>PowerPoint Presentation</vt:lpstr>
      <vt:lpstr>PowerPoint Presentation</vt:lpstr>
      <vt:lpstr>PowerPoint Presentation</vt:lpstr>
      <vt:lpstr>Example: Religions by Country</vt:lpstr>
      <vt:lpstr>Example: Religions by Country</vt:lpstr>
      <vt:lpstr>Example: Migrant Deaths</vt:lpstr>
      <vt:lpstr>Finding Visualizations</vt:lpstr>
      <vt:lpstr>PowerPoint Presentation</vt:lpstr>
      <vt:lpstr>Input for Visualization</vt:lpstr>
      <vt:lpstr>PowerPoint Presentation</vt:lpstr>
      <vt:lpstr>Attribute Types</vt:lpstr>
      <vt:lpstr>PowerPoint Presentation</vt:lpstr>
      <vt:lpstr>Special Cases</vt:lpstr>
      <vt:lpstr>PowerPoint Presentation</vt:lpstr>
      <vt:lpstr>Introduction to Web Technologies</vt:lpstr>
      <vt:lpstr>We’ll discuss</vt:lpstr>
      <vt:lpstr>Why use Web Technologies?</vt:lpstr>
      <vt:lpstr>Web Technologies</vt:lpstr>
      <vt:lpstr>What is a JavaScript Library?</vt:lpstr>
      <vt:lpstr>JavaScript Examples </vt:lpstr>
      <vt:lpstr>D3</vt:lpstr>
      <vt:lpstr>D3</vt:lpstr>
      <vt:lpstr>SVG</vt:lpstr>
      <vt:lpstr>HTML</vt:lpstr>
      <vt:lpstr>CSS</vt:lpstr>
      <vt:lpstr>PowerPoint Presentation</vt:lpstr>
      <vt:lpstr>PowerPoint Presentation</vt:lpstr>
      <vt:lpstr>PowerPoint Presentation</vt:lpstr>
      <vt:lpstr>Python Libraries</vt:lpstr>
      <vt:lpstr>Matplotlib</vt:lpstr>
      <vt:lpstr>Seaborn</vt:lpstr>
      <vt:lpstr>altair</vt:lpstr>
      <vt:lpstr>Introduction to Tableau</vt:lpstr>
      <vt:lpstr>What is Tableau?</vt:lpstr>
      <vt:lpstr>PowerPoint Presentation</vt:lpstr>
      <vt:lpstr>Tableau</vt:lpstr>
      <vt:lpstr>Bar Graph</vt:lpstr>
      <vt:lpstr>Pie chart</vt:lpstr>
      <vt:lpstr>Grouped Bar Plots</vt:lpstr>
      <vt:lpstr>Scatter plot</vt:lpstr>
      <vt:lpstr>Introduction to PowerBI</vt:lpstr>
      <vt:lpstr>Area charts</vt:lpstr>
      <vt:lpstr>Bar and column charts</vt:lpstr>
      <vt:lpstr>Doughnut Chart </vt:lpstr>
      <vt:lpstr>Visualization Analysis and Design by Tamara Munzner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Data Visualization? and Why Visualize Data?</dc:title>
  <dc:creator>Tariq, Zeenat</dc:creator>
  <cp:lastModifiedBy>Shah, Sayed</cp:lastModifiedBy>
  <cp:revision>12</cp:revision>
  <dcterms:created xsi:type="dcterms:W3CDTF">2022-01-20T19:08:58Z</dcterms:created>
  <dcterms:modified xsi:type="dcterms:W3CDTF">2024-08-26T16:58:37Z</dcterms:modified>
</cp:coreProperties>
</file>